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3"/>
  </p:notesMasterIdLst>
  <p:sldIdLst>
    <p:sldId id="256" r:id="rId2"/>
    <p:sldId id="257" r:id="rId3"/>
    <p:sldId id="258" r:id="rId4"/>
    <p:sldId id="280" r:id="rId5"/>
    <p:sldId id="279" r:id="rId6"/>
    <p:sldId id="278" r:id="rId7"/>
    <p:sldId id="283" r:id="rId8"/>
    <p:sldId id="259" r:id="rId9"/>
    <p:sldId id="260" r:id="rId10"/>
    <p:sldId id="285" r:id="rId11"/>
    <p:sldId id="282" r:id="rId12"/>
    <p:sldId id="261" r:id="rId13"/>
    <p:sldId id="286" r:id="rId14"/>
    <p:sldId id="287" r:id="rId15"/>
    <p:sldId id="288" r:id="rId16"/>
    <p:sldId id="289" r:id="rId17"/>
    <p:sldId id="291" r:id="rId18"/>
    <p:sldId id="293" r:id="rId19"/>
    <p:sldId id="292" r:id="rId20"/>
    <p:sldId id="263" r:id="rId21"/>
    <p:sldId id="266" r:id="rId22"/>
    <p:sldId id="298" r:id="rId23"/>
    <p:sldId id="307" r:id="rId24"/>
    <p:sldId id="308" r:id="rId25"/>
    <p:sldId id="314" r:id="rId26"/>
    <p:sldId id="311" r:id="rId27"/>
    <p:sldId id="303" r:id="rId28"/>
    <p:sldId id="271" r:id="rId29"/>
    <p:sldId id="304" r:id="rId30"/>
    <p:sldId id="323" r:id="rId31"/>
    <p:sldId id="324" r:id="rId32"/>
    <p:sldId id="272" r:id="rId33"/>
    <p:sldId id="318" r:id="rId34"/>
    <p:sldId id="319" r:id="rId35"/>
    <p:sldId id="299" r:id="rId36"/>
    <p:sldId id="321" r:id="rId37"/>
    <p:sldId id="322" r:id="rId38"/>
    <p:sldId id="320" r:id="rId39"/>
    <p:sldId id="275" r:id="rId40"/>
    <p:sldId id="276" r:id="rId41"/>
    <p:sldId id="277" r:id="rId42"/>
  </p:sldIdLst>
  <p:sldSz cx="12192000" cy="6858000"/>
  <p:notesSz cx="6946900" cy="9232900"/>
  <p:embeddedFontLst>
    <p:embeddedFont>
      <p:font typeface="微软雅黑" panose="020B0503020204020204" pitchFamily="34" charset="-122"/>
      <p:regular r:id="rId44"/>
      <p:bold r:id="rId45"/>
    </p:embeddedFont>
    <p:embeddedFont>
      <p:font typeface="Aharoni" panose="02010803020104030203" pitchFamily="2" charset="-79"/>
      <p:bold r:id="rId46"/>
    </p:embeddedFont>
    <p:embeddedFont>
      <p:font typeface="Calibri" panose="020F0502020204030204" pitchFamily="34" charset="0"/>
      <p:regular r:id="rId47"/>
      <p:bold r:id="rId48"/>
      <p:italic r:id="rId49"/>
      <p:boldItalic r:id="rId50"/>
    </p:embeddedFont>
    <p:embeddedFont>
      <p:font typeface="Helvetica Neue" panose="02000503000000020004" pitchFamily="2" charset="0"/>
      <p:regular r:id="rId51"/>
      <p:bold r:id="rId52"/>
      <p:italic r:id="rId53"/>
      <p:boldItalic r:id="rId54"/>
    </p:embeddedFont>
    <p:embeddedFont>
      <p:font typeface="Open Sans" panose="020B0606030504020204" pitchFamily="34" charset="0"/>
      <p:regular r:id="rId55"/>
      <p:bold r:id="rId56"/>
      <p:italic r:id="rId57"/>
      <p:boldItalic r:id="rId58"/>
    </p:embeddedFont>
    <p:embeddedFont>
      <p:font typeface="PT Sans Narrow" panose="020B0506020203020204" pitchFamily="34" charset="77"/>
      <p:regular r:id="rId59"/>
      <p:bold r:id="rId60"/>
    </p:embeddedFont>
    <p:embeddedFont>
      <p:font typeface="Roboto" panose="02000000000000000000" pitchFamily="2"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928" userDrawn="1">
          <p15:clr>
            <a:srgbClr val="000000"/>
          </p15:clr>
        </p15:guide>
        <p15:guide id="2" pos="3840" userDrawn="1">
          <p15:clr>
            <a:srgbClr val="000000"/>
          </p15:clr>
        </p15:guide>
        <p15:guide id="3" pos="3973" userDrawn="1">
          <p15:clr>
            <a:srgbClr val="A4A3A4"/>
          </p15:clr>
        </p15:guide>
      </p15:sldGuideLst>
    </p:ext>
    <p:ext uri="{2D200454-40CA-4A62-9FC3-DE9A4176ACB9}">
      <p15:notesGuideLst xmlns:p15="http://schemas.microsoft.com/office/powerpoint/2012/main">
        <p15:guide id="1" orient="horz" pos="2908">
          <p15:clr>
            <a:srgbClr val="000000"/>
          </p15:clr>
        </p15:guide>
        <p15:guide id="2" pos="2188">
          <p15:clr>
            <a:srgbClr val="000000"/>
          </p15:clr>
        </p15:guide>
      </p15:notes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5" roundtripDataSignature="AMtx7miKvMwEI9oJuOLI1AnLueEztXXCk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884"/>
  </p:normalViewPr>
  <p:slideViewPr>
    <p:cSldViewPr snapToGrid="0">
      <p:cViewPr>
        <p:scale>
          <a:sx n="125" d="100"/>
          <a:sy n="125" d="100"/>
        </p:scale>
        <p:origin x="-56" y="216"/>
      </p:cViewPr>
      <p:guideLst>
        <p:guide orient="horz" pos="2928"/>
        <p:guide pos="3840"/>
        <p:guide pos="3973"/>
      </p:guideLst>
    </p:cSldViewPr>
  </p:slideViewPr>
  <p:outlineViewPr>
    <p:cViewPr>
      <p:scale>
        <a:sx n="33" d="100"/>
        <a:sy n="33" d="100"/>
      </p:scale>
      <p:origin x="0" y="-26408"/>
    </p:cViewPr>
  </p:outlineViewPr>
  <p:notesTextViewPr>
    <p:cViewPr>
      <p:scale>
        <a:sx n="1" d="1"/>
        <a:sy n="1" d="1"/>
      </p:scale>
      <p:origin x="0" y="0"/>
    </p:cViewPr>
  </p:notesTextViewPr>
  <p:notesViewPr>
    <p:cSldViewPr snapToGrid="0">
      <p:cViewPr varScale="1">
        <p:scale>
          <a:sx n="100" d="100"/>
          <a:sy n="100" d="100"/>
        </p:scale>
        <p:origin x="0" y="0"/>
      </p:cViewPr>
      <p:guideLst>
        <p:guide orient="horz" pos="2908"/>
        <p:guide pos="2188"/>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8.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62"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7.fntdata"/><Relationship Id="rId55" Type="http://schemas.openxmlformats.org/officeDocument/2006/relationships/font" Target="fonts/font1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27.jpg>
</file>

<file path=ppt/media/image28.jpg>
</file>

<file path=ppt/media/image29.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009900" cy="461962"/>
          </a:xfrm>
          <a:prstGeom prst="rect">
            <a:avLst/>
          </a:prstGeom>
          <a:noFill/>
          <a:ln>
            <a:noFill/>
          </a:ln>
        </p:spPr>
        <p:txBody>
          <a:bodyPr spcFirstLastPara="1" wrap="square" lIns="92450" tIns="46225" rIns="92450" bIns="46225" anchor="ctr" anchorCtr="0">
            <a:noAutofit/>
          </a:bodyPr>
          <a:lstStyle>
            <a:lvl1pPr marR="0" lvl="0"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937000" y="0"/>
            <a:ext cx="3009900" cy="461962"/>
          </a:xfrm>
          <a:prstGeom prst="rect">
            <a:avLst/>
          </a:prstGeom>
          <a:noFill/>
          <a:ln>
            <a:noFill/>
          </a:ln>
        </p:spPr>
        <p:txBody>
          <a:bodyPr spcFirstLastPara="1" wrap="square" lIns="92450" tIns="46225" rIns="92450" bIns="46225" anchor="ctr" anchorCtr="0">
            <a:noAutofit/>
          </a:bodyPr>
          <a:lstStyle>
            <a:lvl1pPr marR="0" lvl="0"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770937"/>
            <a:ext cx="6946900" cy="461962"/>
          </a:xfrm>
          <a:prstGeom prst="rect">
            <a:avLst/>
          </a:prstGeom>
          <a:noFill/>
          <a:ln>
            <a:noFill/>
          </a:ln>
        </p:spPr>
        <p:txBody>
          <a:bodyPr spcFirstLastPara="1" wrap="square" lIns="92450" tIns="46225" rIns="92450" bIns="46225" anchor="b" anchorCtr="0">
            <a:noAutofit/>
          </a:bodyPr>
          <a:lstStyle>
            <a:lvl1pPr marR="0" lvl="0" algn="ctr" rtl="0">
              <a:lnSpc>
                <a:spcPct val="100000"/>
              </a:lnSpc>
              <a:spcBef>
                <a:spcPts val="0"/>
              </a:spcBef>
              <a:spcAft>
                <a:spcPts val="0"/>
              </a:spcAft>
              <a:buSzPts val="1400"/>
              <a:buNone/>
              <a:defRPr sz="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2000" b="0" i="1"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strike="noStrike" cap="none">
                <a:solidFill>
                  <a:srgbClr val="000000"/>
                </a:solidFill>
                <a:latin typeface="Times New Roman"/>
                <a:ea typeface="Times New Roman"/>
                <a:cs typeface="Times New Roman"/>
                <a:sym typeface="Times New Roman"/>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p1: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2" name="Google Shape;72;p1: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73" name="Google Shape;73;p1: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74" name="Google Shape;74;p1: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75" name="Google Shape;75;p1: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6: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3" name="Google Shape;223;p16: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dirty="0"/>
          </a:p>
        </p:txBody>
      </p:sp>
      <p:sp>
        <p:nvSpPr>
          <p:cNvPr id="224" name="Google Shape;224;p16: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25" name="Google Shape;225;p16: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26" name="Google Shape;226;p16: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28</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6: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3" name="Google Shape;223;p16: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dirty="0"/>
          </a:p>
        </p:txBody>
      </p:sp>
      <p:sp>
        <p:nvSpPr>
          <p:cNvPr id="224" name="Google Shape;224;p16: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25" name="Google Shape;225;p16: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26" name="Google Shape;226;p16: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30</a:t>
            </a:fld>
            <a:endParaRPr/>
          </a:p>
        </p:txBody>
      </p:sp>
    </p:spTree>
    <p:extLst>
      <p:ext uri="{BB962C8B-B14F-4D97-AF65-F5344CB8AC3E}">
        <p14:creationId xmlns:p14="http://schemas.microsoft.com/office/powerpoint/2010/main" val="50506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6: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3" name="Google Shape;223;p16: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dirty="0"/>
          </a:p>
        </p:txBody>
      </p:sp>
      <p:sp>
        <p:nvSpPr>
          <p:cNvPr id="224" name="Google Shape;224;p16: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25" name="Google Shape;225;p16: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26" name="Google Shape;226;p16: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31</a:t>
            </a:fld>
            <a:endParaRPr/>
          </a:p>
        </p:txBody>
      </p:sp>
    </p:spTree>
    <p:extLst>
      <p:ext uri="{BB962C8B-B14F-4D97-AF65-F5344CB8AC3E}">
        <p14:creationId xmlns:p14="http://schemas.microsoft.com/office/powerpoint/2010/main" val="2410415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7: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3" name="Google Shape;233;p17: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34" name="Google Shape;234;p17: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35" name="Google Shape;235;p17: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36" name="Google Shape;236;p17: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32</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7: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3" name="Google Shape;233;p17: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34" name="Google Shape;234;p17: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35" name="Google Shape;235;p17: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36" name="Google Shape;236;p17: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33</a:t>
            </a:fld>
            <a:endParaRPr/>
          </a:p>
        </p:txBody>
      </p:sp>
    </p:spTree>
    <p:extLst>
      <p:ext uri="{BB962C8B-B14F-4D97-AF65-F5344CB8AC3E}">
        <p14:creationId xmlns:p14="http://schemas.microsoft.com/office/powerpoint/2010/main" val="2812939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7: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3" name="Google Shape;233;p17: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34" name="Google Shape;234;p17: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35" name="Google Shape;235;p17: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36" name="Google Shape;236;p17: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34</a:t>
            </a:fld>
            <a:endParaRPr/>
          </a:p>
        </p:txBody>
      </p:sp>
    </p:spTree>
    <p:extLst>
      <p:ext uri="{BB962C8B-B14F-4D97-AF65-F5344CB8AC3E}">
        <p14:creationId xmlns:p14="http://schemas.microsoft.com/office/powerpoint/2010/main" val="8874159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19: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3" name="Google Shape;253;p19: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54" name="Google Shape;254;p19: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55" name="Google Shape;255;p19: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56" name="Google Shape;256;p19: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38</a:t>
            </a:fld>
            <a:endParaRPr/>
          </a:p>
        </p:txBody>
      </p:sp>
    </p:spTree>
    <p:extLst>
      <p:ext uri="{BB962C8B-B14F-4D97-AF65-F5344CB8AC3E}">
        <p14:creationId xmlns:p14="http://schemas.microsoft.com/office/powerpoint/2010/main" val="28896933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20: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3" name="Google Shape;263;p20: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64" name="Google Shape;264;p20: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65" name="Google Shape;265;p20: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66" name="Google Shape;266;p20: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21: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3" name="Google Shape;273;p21: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74" name="Google Shape;274;p21: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75" name="Google Shape;275;p21: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76" name="Google Shape;276;p21: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40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22: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3" name="Google Shape;283;p22: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284" name="Google Shape;284;p22: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285" name="Google Shape;285;p22: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286" name="Google Shape;286;p22: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41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2: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1" name="Google Shape;81;p2: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82" name="Google Shape;82;p2: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83" name="Google Shape;83;p2: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84" name="Google Shape;84;p2: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3: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91" name="Google Shape;91;p3: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92" name="Google Shape;92;p3: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93" name="Google Shape;93;p3: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94" name="Google Shape;94;p3: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 name="Google Shape;101;p4: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02" name="Google Shape;102;p4: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03" name="Google Shape;103;p4: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04" name="Google Shape;104;p4: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7</a:t>
            </a:fld>
            <a:endParaRPr/>
          </a:p>
        </p:txBody>
      </p:sp>
    </p:spTree>
    <p:extLst>
      <p:ext uri="{BB962C8B-B14F-4D97-AF65-F5344CB8AC3E}">
        <p14:creationId xmlns:p14="http://schemas.microsoft.com/office/powerpoint/2010/main" val="1358950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1" name="Google Shape;101;p4: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02" name="Google Shape;102;p4: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03" name="Google Shape;103;p4: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04" name="Google Shape;104;p4: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8</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5: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1" name="Google Shape;111;p5: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12" name="Google Shape;112;p5: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13" name="Google Shape;113;p5: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14" name="Google Shape;114;p5: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6: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1" name="Google Shape;121;p6: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22" name="Google Shape;122;p6: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23" name="Google Shape;123;p6: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24" name="Google Shape;124;p6: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12</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2" name="Google Shape;142;p8: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43" name="Google Shape;143;p8: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44" name="Google Shape;144;p8: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45" name="Google Shape;145;p8: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20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1:notes"/>
          <p:cNvSpPr>
            <a:spLocks noGrp="1" noRot="1" noChangeAspect="1"/>
          </p:cNvSpPr>
          <p:nvPr>
            <p:ph type="sldImg" idx="2"/>
          </p:nvPr>
        </p:nvSpPr>
        <p:spPr>
          <a:xfrm>
            <a:off x="396875" y="692150"/>
            <a:ext cx="6153150" cy="3462338"/>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3" name="Google Shape;173;p11:notes"/>
          <p:cNvSpPr txBox="1">
            <a:spLocks noGrp="1"/>
          </p:cNvSpPr>
          <p:nvPr>
            <p:ph type="body" idx="1"/>
          </p:nvPr>
        </p:nvSpPr>
        <p:spPr>
          <a:xfrm>
            <a:off x="925512" y="4386262"/>
            <a:ext cx="5095875" cy="4154487"/>
          </a:xfrm>
          <a:prstGeom prst="rect">
            <a:avLst/>
          </a:prstGeom>
          <a:noFill/>
          <a:ln>
            <a:noFill/>
          </a:ln>
        </p:spPr>
        <p:txBody>
          <a:bodyPr spcFirstLastPara="1" wrap="square" lIns="92450" tIns="46225" rIns="92450" bIns="46225" anchor="ctr" anchorCtr="0">
            <a:noAutofit/>
          </a:bodyPr>
          <a:lstStyle/>
          <a:p>
            <a:pPr marL="0" lvl="0" indent="0" algn="l" rtl="0">
              <a:spcBef>
                <a:spcPts val="0"/>
              </a:spcBef>
              <a:spcAft>
                <a:spcPts val="0"/>
              </a:spcAft>
              <a:buNone/>
            </a:pPr>
            <a:endParaRPr/>
          </a:p>
        </p:txBody>
      </p:sp>
      <p:sp>
        <p:nvSpPr>
          <p:cNvPr id="174" name="Google Shape;174;p11:notes"/>
          <p:cNvSpPr txBox="1"/>
          <p:nvPr/>
        </p:nvSpPr>
        <p:spPr>
          <a:xfrm>
            <a:off x="0" y="0"/>
            <a:ext cx="3009900" cy="461962"/>
          </a:xfrm>
          <a:prstGeom prst="rect">
            <a:avLst/>
          </a:prstGeom>
          <a:noFill/>
          <a:ln>
            <a:noFill/>
          </a:ln>
        </p:spPr>
        <p:txBody>
          <a:bodyPr spcFirstLastPara="1" wrap="square" lIns="92450" tIns="46225" rIns="92450" bIns="46225" anchor="ctr" anchorCtr="0">
            <a:noAutofit/>
          </a:bodyPr>
          <a:lstStyle/>
          <a:p>
            <a:pPr marL="0" marR="0" lvl="0" indent="0" algn="l" rtl="0">
              <a:lnSpc>
                <a:spcPct val="100000"/>
              </a:lnSpc>
              <a:spcBef>
                <a:spcPts val="0"/>
              </a:spcBef>
              <a:spcAft>
                <a:spcPts val="0"/>
              </a:spcAft>
              <a:buNone/>
            </a:pPr>
            <a:endParaRPr sz="2000" b="0" i="1" u="none">
              <a:solidFill>
                <a:srgbClr val="000000"/>
              </a:solidFill>
              <a:latin typeface="Arial"/>
              <a:ea typeface="Arial"/>
              <a:cs typeface="Arial"/>
              <a:sym typeface="Arial"/>
            </a:endParaRPr>
          </a:p>
        </p:txBody>
      </p:sp>
      <p:sp>
        <p:nvSpPr>
          <p:cNvPr id="175" name="Google Shape;175;p11:notes"/>
          <p:cNvSpPr txBox="1"/>
          <p:nvPr/>
        </p:nvSpPr>
        <p:spPr>
          <a:xfrm>
            <a:off x="0" y="8770937"/>
            <a:ext cx="6946900" cy="461962"/>
          </a:xfrm>
          <a:prstGeom prst="rect">
            <a:avLst/>
          </a:prstGeom>
          <a:noFill/>
          <a:ln>
            <a:noFill/>
          </a:ln>
        </p:spPr>
        <p:txBody>
          <a:bodyPr spcFirstLastPara="1" wrap="square" lIns="92450" tIns="46225" rIns="92450" bIns="46225" anchor="b"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a:solidFill>
                  <a:srgbClr val="000000"/>
                </a:solidFill>
                <a:latin typeface="Arial"/>
                <a:ea typeface="Arial"/>
                <a:cs typeface="Arial"/>
                <a:sym typeface="Arial"/>
              </a:rPr>
              <a:t>Document Classification: </a:t>
            </a:r>
            <a:r>
              <a:rPr lang="en-US" sz="800" b="0" i="0" u="none">
                <a:solidFill>
                  <a:srgbClr val="00C000"/>
                </a:solidFill>
                <a:latin typeface="Arial"/>
                <a:ea typeface="Arial"/>
                <a:cs typeface="Arial"/>
                <a:sym typeface="Arial"/>
              </a:rPr>
              <a:t>Unclassified</a:t>
            </a:r>
            <a:endParaRPr/>
          </a:p>
        </p:txBody>
      </p:sp>
      <p:sp>
        <p:nvSpPr>
          <p:cNvPr id="176" name="Google Shape;176;p11:notes"/>
          <p:cNvSpPr txBox="1"/>
          <p:nvPr/>
        </p:nvSpPr>
        <p:spPr>
          <a:xfrm>
            <a:off x="3937000" y="8770937"/>
            <a:ext cx="3009900" cy="461962"/>
          </a:xfrm>
          <a:prstGeom prst="rect">
            <a:avLst/>
          </a:prstGeom>
          <a:noFill/>
          <a:ln>
            <a:noFill/>
          </a:ln>
        </p:spPr>
        <p:txBody>
          <a:bodyPr spcFirstLastPara="1" wrap="square" lIns="92450" tIns="46225" rIns="92450" bIns="46225" anchor="b" anchorCtr="0">
            <a:noAutofit/>
          </a:bodyPr>
          <a:lstStyle/>
          <a:p>
            <a:pPr marL="0" marR="0" lvl="0" indent="0" algn="r" rtl="0">
              <a:lnSpc>
                <a:spcPct val="100000"/>
              </a:lnSpc>
              <a:spcBef>
                <a:spcPts val="0"/>
              </a:spcBef>
              <a:spcAft>
                <a:spcPts val="0"/>
              </a:spcAft>
              <a:buClr>
                <a:srgbClr val="000000"/>
              </a:buClr>
              <a:buSzPts val="1200"/>
              <a:buFont typeface="Times New Roman"/>
              <a:buNone/>
            </a:pPr>
            <a:fld id="{00000000-1234-1234-1234-123412341234}" type="slidenum">
              <a:rPr lang="en-US" sz="1200" b="0" i="0" u="none">
                <a:solidFill>
                  <a:srgbClr val="000000"/>
                </a:solidFill>
                <a:latin typeface="Times New Roman"/>
                <a:ea typeface="Times New Roman"/>
                <a:cs typeface="Times New Roman"/>
                <a:sym typeface="Times New Roman"/>
              </a:rPr>
              <a:t>21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cxnSp>
        <p:nvCxnSpPr>
          <p:cNvPr id="14" name="Google Shape;14;gfcecab292d_0_598"/>
          <p:cNvCxnSpPr/>
          <p:nvPr/>
        </p:nvCxnSpPr>
        <p:spPr>
          <a:xfrm>
            <a:off x="9343647" y="4235850"/>
            <a:ext cx="749600" cy="0"/>
          </a:xfrm>
          <a:prstGeom prst="straightConnector1">
            <a:avLst/>
          </a:prstGeom>
          <a:noFill/>
          <a:ln w="76200" cap="flat" cmpd="sng">
            <a:solidFill>
              <a:schemeClr val="lt2"/>
            </a:solidFill>
            <a:prstDash val="solid"/>
            <a:round/>
            <a:headEnd type="none" w="sm" len="sm"/>
            <a:tailEnd type="none" w="sm" len="sm"/>
          </a:ln>
        </p:spPr>
      </p:cxnSp>
      <p:cxnSp>
        <p:nvCxnSpPr>
          <p:cNvPr id="15" name="Google Shape;15;gfcecab292d_0_598"/>
          <p:cNvCxnSpPr/>
          <p:nvPr/>
        </p:nvCxnSpPr>
        <p:spPr>
          <a:xfrm>
            <a:off x="2100047" y="4211002"/>
            <a:ext cx="749600" cy="0"/>
          </a:xfrm>
          <a:prstGeom prst="straightConnector1">
            <a:avLst/>
          </a:prstGeom>
          <a:noFill/>
          <a:ln w="76200" cap="flat" cmpd="sng">
            <a:solidFill>
              <a:schemeClr val="lt2"/>
            </a:solidFill>
            <a:prstDash val="solid"/>
            <a:round/>
            <a:headEnd type="none" w="sm" len="sm"/>
            <a:tailEnd type="none" w="sm" len="sm"/>
          </a:ln>
        </p:spPr>
      </p:cxnSp>
      <p:grpSp>
        <p:nvGrpSpPr>
          <p:cNvPr id="16" name="Google Shape;16;gfcecab292d_0_598"/>
          <p:cNvGrpSpPr/>
          <p:nvPr/>
        </p:nvGrpSpPr>
        <p:grpSpPr>
          <a:xfrm>
            <a:off x="1338860" y="1362668"/>
            <a:ext cx="9515557" cy="203195"/>
            <a:chOff x="1346429" y="1011300"/>
            <a:chExt cx="6452100" cy="152400"/>
          </a:xfrm>
        </p:grpSpPr>
        <p:cxnSp>
          <p:nvCxnSpPr>
            <p:cNvPr id="17" name="Google Shape;17;gfcecab292d_0_598"/>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8" name="Google Shape;18;gfcecab292d_0_598"/>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9" name="Google Shape;19;gfcecab292d_0_598"/>
          <p:cNvGrpSpPr/>
          <p:nvPr/>
        </p:nvGrpSpPr>
        <p:grpSpPr>
          <a:xfrm>
            <a:off x="1338868" y="5292003"/>
            <a:ext cx="9515557" cy="203195"/>
            <a:chOff x="1346435" y="3969088"/>
            <a:chExt cx="6452100" cy="152400"/>
          </a:xfrm>
        </p:grpSpPr>
        <p:cxnSp>
          <p:nvCxnSpPr>
            <p:cNvPr id="20" name="Google Shape;20;gfcecab292d_0_598"/>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21" name="Google Shape;21;gfcecab292d_0_598"/>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22" name="Google Shape;22;gfcecab292d_0_598"/>
          <p:cNvSpPr txBox="1">
            <a:spLocks noGrp="1"/>
          </p:cNvSpPr>
          <p:nvPr>
            <p:ph type="ctrTitle"/>
          </p:nvPr>
        </p:nvSpPr>
        <p:spPr>
          <a:xfrm>
            <a:off x="1338867" y="2335685"/>
            <a:ext cx="9515600" cy="13632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23" name="Google Shape;23;gfcecab292d_0_598"/>
          <p:cNvSpPr txBox="1">
            <a:spLocks noGrp="1"/>
          </p:cNvSpPr>
          <p:nvPr>
            <p:ph type="subTitle" idx="1"/>
          </p:nvPr>
        </p:nvSpPr>
        <p:spPr>
          <a:xfrm>
            <a:off x="2849633" y="3800052"/>
            <a:ext cx="6494000" cy="1056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4" name="Google Shape;24;gfcecab292d_0_598"/>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gfcecab292d_0_644"/>
          <p:cNvSpPr/>
          <p:nvPr/>
        </p:nvSpPr>
        <p:spPr>
          <a:xfrm>
            <a:off x="-100" y="6727600"/>
            <a:ext cx="12192000" cy="13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1" name="Google Shape;61;gfcecab292d_0_644"/>
          <p:cNvSpPr txBox="1">
            <a:spLocks noGrp="1"/>
          </p:cNvSpPr>
          <p:nvPr>
            <p:ph type="title" hasCustomPrompt="1"/>
          </p:nvPr>
        </p:nvSpPr>
        <p:spPr>
          <a:xfrm>
            <a:off x="415600" y="1739800"/>
            <a:ext cx="11360800" cy="20511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62" name="Google Shape;62;gfcecab292d_0_644"/>
          <p:cNvSpPr txBox="1">
            <a:spLocks noGrp="1"/>
          </p:cNvSpPr>
          <p:nvPr>
            <p:ph type="body" idx="1"/>
          </p:nvPr>
        </p:nvSpPr>
        <p:spPr>
          <a:xfrm>
            <a:off x="415600" y="3994200"/>
            <a:ext cx="11360800" cy="1428900"/>
          </a:xfrm>
          <a:prstGeom prst="rect">
            <a:avLst/>
          </a:prstGeom>
        </p:spPr>
        <p:txBody>
          <a:bodyPr spcFirstLastPara="1" wrap="square" lIns="91425" tIns="91425" rIns="91425" bIns="91425" anchor="t" anchorCtr="0">
            <a:normAutofit/>
          </a:bodyPr>
          <a:lstStyle>
            <a:lvl1pPr marL="457189" lvl="0" indent="-342891" algn="ctr">
              <a:spcBef>
                <a:spcPts val="0"/>
              </a:spcBef>
              <a:spcAft>
                <a:spcPts val="0"/>
              </a:spcAft>
              <a:buSzPts val="1800"/>
              <a:buChar char="●"/>
              <a:defRPr/>
            </a:lvl1pPr>
            <a:lvl2pPr marL="914377" lvl="1" indent="-317492" algn="ctr">
              <a:spcBef>
                <a:spcPts val="0"/>
              </a:spcBef>
              <a:spcAft>
                <a:spcPts val="0"/>
              </a:spcAft>
              <a:buSzPts val="1400"/>
              <a:buChar char="○"/>
              <a:defRPr/>
            </a:lvl2pPr>
            <a:lvl3pPr marL="1371566" lvl="2" indent="-317492" algn="ctr">
              <a:spcBef>
                <a:spcPts val="0"/>
              </a:spcBef>
              <a:spcAft>
                <a:spcPts val="0"/>
              </a:spcAft>
              <a:buSzPts val="1400"/>
              <a:buChar char="■"/>
              <a:defRPr/>
            </a:lvl3pPr>
            <a:lvl4pPr marL="1828754" lvl="3" indent="-317492" algn="ctr">
              <a:spcBef>
                <a:spcPts val="0"/>
              </a:spcBef>
              <a:spcAft>
                <a:spcPts val="0"/>
              </a:spcAft>
              <a:buSzPts val="1400"/>
              <a:buChar char="●"/>
              <a:defRPr/>
            </a:lvl4pPr>
            <a:lvl5pPr marL="2285943" lvl="4" indent="-317492" algn="ctr">
              <a:spcBef>
                <a:spcPts val="0"/>
              </a:spcBef>
              <a:spcAft>
                <a:spcPts val="0"/>
              </a:spcAft>
              <a:buSzPts val="1400"/>
              <a:buChar char="○"/>
              <a:defRPr/>
            </a:lvl5pPr>
            <a:lvl6pPr marL="2743131" lvl="5" indent="-317492" algn="ctr">
              <a:spcBef>
                <a:spcPts val="0"/>
              </a:spcBef>
              <a:spcAft>
                <a:spcPts val="0"/>
              </a:spcAft>
              <a:buSzPts val="1400"/>
              <a:buChar char="■"/>
              <a:defRPr/>
            </a:lvl6pPr>
            <a:lvl7pPr marL="3200320" lvl="6" indent="-317492" algn="ctr">
              <a:spcBef>
                <a:spcPts val="0"/>
              </a:spcBef>
              <a:spcAft>
                <a:spcPts val="0"/>
              </a:spcAft>
              <a:buSzPts val="1400"/>
              <a:buChar char="●"/>
              <a:defRPr/>
            </a:lvl7pPr>
            <a:lvl8pPr marL="3657509" lvl="7" indent="-317492" algn="ctr">
              <a:spcBef>
                <a:spcPts val="0"/>
              </a:spcBef>
              <a:spcAft>
                <a:spcPts val="0"/>
              </a:spcAft>
              <a:buSzPts val="1400"/>
              <a:buChar char="○"/>
              <a:defRPr/>
            </a:lvl8pPr>
            <a:lvl9pPr marL="4114697" lvl="8" indent="-317492" algn="ctr">
              <a:spcBef>
                <a:spcPts val="0"/>
              </a:spcBef>
              <a:spcAft>
                <a:spcPts val="0"/>
              </a:spcAft>
              <a:buSzPts val="1400"/>
              <a:buChar char="■"/>
              <a:defRPr/>
            </a:lvl9pPr>
          </a:lstStyle>
          <a:p>
            <a:endParaRPr/>
          </a:p>
        </p:txBody>
      </p:sp>
      <p:sp>
        <p:nvSpPr>
          <p:cNvPr id="63" name="Google Shape;63;gfcecab292d_0_644"/>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
        <p:nvSpPr>
          <p:cNvPr id="65" name="Google Shape;65;gfcecab292d_0_649"/>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gfcecab292d_0_651"/>
          <p:cNvSpPr txBox="1">
            <a:spLocks noGrp="1"/>
          </p:cNvSpPr>
          <p:nvPr>
            <p:ph type="title"/>
          </p:nvPr>
        </p:nvSpPr>
        <p:spPr>
          <a:xfrm>
            <a:off x="609600" y="228600"/>
            <a:ext cx="10972800" cy="990600"/>
          </a:xfrm>
          <a:prstGeom prst="rect">
            <a:avLst/>
          </a:prstGeom>
          <a:noFill/>
          <a:ln>
            <a:noFill/>
          </a:ln>
        </p:spPr>
        <p:txBody>
          <a:bodyPr spcFirstLastPara="1" wrap="square" lIns="92075" tIns="46025" rIns="92075" bIns="46025" anchor="ctr" anchorCtr="0">
            <a:noAutofit/>
          </a:bodyPr>
          <a:lstStyle>
            <a:lvl1pPr lvl="0" algn="ctr" rtl="0">
              <a:spcBef>
                <a:spcPts val="0"/>
              </a:spcBef>
              <a:spcAft>
                <a:spcPts val="0"/>
              </a:spcAft>
              <a:buSzPts val="3600"/>
              <a:buNone/>
              <a:defRPr/>
            </a:lvl1pPr>
            <a:lvl2pPr lvl="1" algn="ctr" rtl="0">
              <a:spcBef>
                <a:spcPts val="0"/>
              </a:spcBef>
              <a:spcAft>
                <a:spcPts val="0"/>
              </a:spcAft>
              <a:buSzPts val="3600"/>
              <a:buNone/>
              <a:defRPr/>
            </a:lvl2pPr>
            <a:lvl3pPr lvl="2" algn="ctr" rtl="0">
              <a:spcBef>
                <a:spcPts val="0"/>
              </a:spcBef>
              <a:spcAft>
                <a:spcPts val="0"/>
              </a:spcAft>
              <a:buSzPts val="3600"/>
              <a:buNone/>
              <a:defRPr/>
            </a:lvl3pPr>
            <a:lvl4pPr lvl="3" algn="ctr" rtl="0">
              <a:spcBef>
                <a:spcPts val="0"/>
              </a:spcBef>
              <a:spcAft>
                <a:spcPts val="0"/>
              </a:spcAft>
              <a:buSzPts val="3600"/>
              <a:buNone/>
              <a:defRPr/>
            </a:lvl4pPr>
            <a:lvl5pPr lvl="4" algn="ctr" rtl="0">
              <a:spcBef>
                <a:spcPts val="0"/>
              </a:spcBef>
              <a:spcAft>
                <a:spcPts val="0"/>
              </a:spcAft>
              <a:buSzPts val="3600"/>
              <a:buNone/>
              <a:defRPr/>
            </a:lvl5pPr>
            <a:lvl6pPr lvl="5" algn="ctr" rtl="0">
              <a:spcBef>
                <a:spcPts val="0"/>
              </a:spcBef>
              <a:spcAft>
                <a:spcPts val="0"/>
              </a:spcAft>
              <a:buSzPts val="3600"/>
              <a:buNone/>
              <a:defRPr/>
            </a:lvl6pPr>
            <a:lvl7pPr lvl="6" algn="ctr" rtl="0">
              <a:spcBef>
                <a:spcPts val="0"/>
              </a:spcBef>
              <a:spcAft>
                <a:spcPts val="0"/>
              </a:spcAft>
              <a:buSzPts val="3600"/>
              <a:buNone/>
              <a:defRPr/>
            </a:lvl7pPr>
            <a:lvl8pPr lvl="7" algn="ctr" rtl="0">
              <a:spcBef>
                <a:spcPts val="0"/>
              </a:spcBef>
              <a:spcAft>
                <a:spcPts val="0"/>
              </a:spcAft>
              <a:buSzPts val="3600"/>
              <a:buNone/>
              <a:defRPr/>
            </a:lvl8pPr>
            <a:lvl9pPr lvl="8" algn="ctr" rtl="0">
              <a:spcBef>
                <a:spcPts val="0"/>
              </a:spcBef>
              <a:spcAft>
                <a:spcPts val="0"/>
              </a:spcAft>
              <a:buSzPts val="3600"/>
              <a:buNone/>
              <a:defRPr/>
            </a:lvl9pPr>
          </a:lstStyle>
          <a:p>
            <a:endParaRPr/>
          </a:p>
        </p:txBody>
      </p:sp>
      <p:sp>
        <p:nvSpPr>
          <p:cNvPr id="68" name="Google Shape;68;gfcecab292d_0_651"/>
          <p:cNvSpPr txBox="1">
            <a:spLocks noGrp="1"/>
          </p:cNvSpPr>
          <p:nvPr>
            <p:ph type="body" idx="1"/>
          </p:nvPr>
        </p:nvSpPr>
        <p:spPr>
          <a:xfrm>
            <a:off x="609600" y="1524000"/>
            <a:ext cx="10972800" cy="4343400"/>
          </a:xfrm>
          <a:prstGeom prst="rect">
            <a:avLst/>
          </a:prstGeom>
          <a:noFill/>
          <a:ln>
            <a:noFill/>
          </a:ln>
        </p:spPr>
        <p:txBody>
          <a:bodyPr spcFirstLastPara="1" wrap="square" lIns="92075" tIns="46025" rIns="92075" bIns="46025" anchor="t" anchorCtr="0">
            <a:noAutofit/>
          </a:bodyPr>
          <a:lstStyle>
            <a:lvl1pPr marL="457189" lvl="0" indent="-325747" algn="l" rtl="0">
              <a:spcBef>
                <a:spcPts val="360"/>
              </a:spcBef>
              <a:spcAft>
                <a:spcPts val="0"/>
              </a:spcAft>
              <a:buSzPts val="1530"/>
              <a:buChar char="●"/>
              <a:defRPr/>
            </a:lvl1pPr>
            <a:lvl2pPr marL="914377" lvl="1" indent="-325747" algn="l" rtl="0">
              <a:spcBef>
                <a:spcPts val="360"/>
              </a:spcBef>
              <a:spcAft>
                <a:spcPts val="0"/>
              </a:spcAft>
              <a:buSzPts val="1530"/>
              <a:buChar char="○"/>
              <a:defRPr/>
            </a:lvl2pPr>
            <a:lvl3pPr marL="1371566" lvl="2" indent="-325747" algn="l" rtl="0">
              <a:spcBef>
                <a:spcPts val="360"/>
              </a:spcBef>
              <a:spcAft>
                <a:spcPts val="0"/>
              </a:spcAft>
              <a:buSzPts val="1530"/>
              <a:buChar char="■"/>
              <a:defRPr/>
            </a:lvl3pPr>
            <a:lvl4pPr marL="1828754" lvl="3" indent="-302887" algn="l" rtl="0">
              <a:spcBef>
                <a:spcPts val="360"/>
              </a:spcBef>
              <a:spcAft>
                <a:spcPts val="0"/>
              </a:spcAft>
              <a:buSzPts val="1170"/>
              <a:buChar char="●"/>
              <a:defRPr/>
            </a:lvl4pPr>
            <a:lvl5pPr marL="2285943" lvl="4" indent="-342891" algn="l" rtl="0">
              <a:spcBef>
                <a:spcPts val="360"/>
              </a:spcBef>
              <a:spcAft>
                <a:spcPts val="0"/>
              </a:spcAft>
              <a:buSzPts val="1800"/>
              <a:buChar char="○"/>
              <a:defRPr/>
            </a:lvl5pPr>
            <a:lvl6pPr marL="2743131" lvl="5" indent="-342891" algn="l" rtl="0">
              <a:spcBef>
                <a:spcPts val="360"/>
              </a:spcBef>
              <a:spcAft>
                <a:spcPts val="0"/>
              </a:spcAft>
              <a:buSzPts val="1800"/>
              <a:buChar char="■"/>
              <a:defRPr/>
            </a:lvl6pPr>
            <a:lvl7pPr marL="3200320" lvl="6" indent="-342891" algn="l" rtl="0">
              <a:spcBef>
                <a:spcPts val="360"/>
              </a:spcBef>
              <a:spcAft>
                <a:spcPts val="0"/>
              </a:spcAft>
              <a:buSzPts val="1800"/>
              <a:buChar char="●"/>
              <a:defRPr/>
            </a:lvl7pPr>
            <a:lvl8pPr marL="3657509" lvl="7" indent="-342891" algn="l" rtl="0">
              <a:spcBef>
                <a:spcPts val="360"/>
              </a:spcBef>
              <a:spcAft>
                <a:spcPts val="0"/>
              </a:spcAft>
              <a:buSzPts val="1800"/>
              <a:buChar char="○"/>
              <a:defRPr/>
            </a:lvl8pPr>
            <a:lvl9pPr marL="4114697" lvl="8" indent="-342891" algn="l" rtl="0">
              <a:spcBef>
                <a:spcPts val="360"/>
              </a:spcBef>
              <a:spcAft>
                <a:spcPts val="0"/>
              </a:spcAft>
              <a:buSzPts val="1800"/>
              <a:buChar char="■"/>
              <a:defRPr/>
            </a:lvl9pPr>
          </a:lstStyle>
          <a:p>
            <a:endParaRPr/>
          </a:p>
        </p:txBody>
      </p:sp>
      <p:sp>
        <p:nvSpPr>
          <p:cNvPr id="69" name="Google Shape;69;gfcecab292d_0_651"/>
          <p:cNvSpPr txBox="1">
            <a:spLocks noGrp="1"/>
          </p:cNvSpPr>
          <p:nvPr>
            <p:ph type="ftr" idx="11"/>
          </p:nvPr>
        </p:nvSpPr>
        <p:spPr>
          <a:xfrm>
            <a:off x="0" y="6553200"/>
            <a:ext cx="12192000" cy="304800"/>
          </a:xfrm>
          <a:prstGeom prst="rect">
            <a:avLst/>
          </a:prstGeom>
          <a:noFill/>
          <a:ln>
            <a:noFill/>
          </a:ln>
        </p:spPr>
        <p:txBody>
          <a:bodyPr spcFirstLastPara="1" wrap="square" lIns="92075" tIns="46025" rIns="92075" bIns="46025" anchor="ctr" anchorCtr="0">
            <a:noAutofit/>
          </a:bodyPr>
          <a:lstStyle>
            <a:lvl1pPr lvl="0" algn="ctr" rtl="0">
              <a:lnSpc>
                <a:spcPct val="100000"/>
              </a:lnSpc>
              <a:spcBef>
                <a:spcPts val="0"/>
              </a:spcBef>
              <a:spcAft>
                <a:spcPts val="0"/>
              </a:spcAft>
              <a:buSzPts val="1400"/>
              <a:buNone/>
              <a:defRPr sz="800" i="0">
                <a:solidFill>
                  <a:srgbClr val="000000"/>
                </a:solidFill>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gfcecab292d_0_610"/>
          <p:cNvSpPr/>
          <p:nvPr/>
        </p:nvSpPr>
        <p:spPr>
          <a:xfrm>
            <a:off x="-67" y="3429200"/>
            <a:ext cx="12192000" cy="3428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 name="Google Shape;27;gfcecab292d_0_610"/>
          <p:cNvSpPr txBox="1">
            <a:spLocks noGrp="1"/>
          </p:cNvSpPr>
          <p:nvPr>
            <p:ph type="title"/>
          </p:nvPr>
        </p:nvSpPr>
        <p:spPr>
          <a:xfrm>
            <a:off x="415600" y="1086400"/>
            <a:ext cx="11428400" cy="12561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8" name="Google Shape;28;gfcecab292d_0_610"/>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
        <p:cNvGrpSpPr/>
        <p:nvPr/>
      </p:nvGrpSpPr>
      <p:grpSpPr>
        <a:xfrm>
          <a:off x="0" y="0"/>
          <a:ext cx="0" cy="0"/>
          <a:chOff x="0" y="0"/>
          <a:chExt cx="0" cy="0"/>
        </a:xfrm>
      </p:grpSpPr>
      <p:sp>
        <p:nvSpPr>
          <p:cNvPr id="30" name="Google Shape;30;gfcecab292d_0_614"/>
          <p:cNvSpPr/>
          <p:nvPr/>
        </p:nvSpPr>
        <p:spPr>
          <a:xfrm>
            <a:off x="-100" y="6727600"/>
            <a:ext cx="12192000" cy="130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1" name="Google Shape;31;gfcecab292d_0_614"/>
          <p:cNvSpPr txBox="1">
            <a:spLocks noGrp="1"/>
          </p:cNvSpPr>
          <p:nvPr>
            <p:ph type="title"/>
          </p:nvPr>
        </p:nvSpPr>
        <p:spPr>
          <a:xfrm>
            <a:off x="415600" y="593368"/>
            <a:ext cx="11360800" cy="9432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gfcecab292d_0_614"/>
          <p:cNvSpPr txBox="1">
            <a:spLocks noGrp="1"/>
          </p:cNvSpPr>
          <p:nvPr>
            <p:ph type="body" idx="1"/>
          </p:nvPr>
        </p:nvSpPr>
        <p:spPr>
          <a:xfrm>
            <a:off x="415600" y="1688434"/>
            <a:ext cx="11360800" cy="4403700"/>
          </a:xfrm>
          <a:prstGeom prst="rect">
            <a:avLst/>
          </a:prstGeom>
        </p:spPr>
        <p:txBody>
          <a:bodyPr spcFirstLastPara="1" wrap="square" lIns="91425" tIns="91425" rIns="91425" bIns="91425" anchor="t" anchorCtr="0">
            <a:normAutofit/>
          </a:bodyPr>
          <a:lstStyle>
            <a:lvl1pPr marL="457189" lvl="0" indent="-342891">
              <a:spcBef>
                <a:spcPts val="0"/>
              </a:spcBef>
              <a:spcAft>
                <a:spcPts val="0"/>
              </a:spcAft>
              <a:buSzPts val="1800"/>
              <a:buChar char="●"/>
              <a:defRPr/>
            </a:lvl1pPr>
            <a:lvl2pPr marL="914377" lvl="1" indent="-317492">
              <a:spcBef>
                <a:spcPts val="0"/>
              </a:spcBef>
              <a:spcAft>
                <a:spcPts val="0"/>
              </a:spcAft>
              <a:buSzPts val="1400"/>
              <a:buChar char="○"/>
              <a:defRPr/>
            </a:lvl2pPr>
            <a:lvl3pPr marL="1371566" lvl="2" indent="-317492">
              <a:spcBef>
                <a:spcPts val="0"/>
              </a:spcBef>
              <a:spcAft>
                <a:spcPts val="0"/>
              </a:spcAft>
              <a:buSzPts val="1400"/>
              <a:buChar char="■"/>
              <a:defRPr/>
            </a:lvl3pPr>
            <a:lvl4pPr marL="1828754" lvl="3" indent="-317492">
              <a:spcBef>
                <a:spcPts val="0"/>
              </a:spcBef>
              <a:spcAft>
                <a:spcPts val="0"/>
              </a:spcAft>
              <a:buSzPts val="1400"/>
              <a:buChar char="●"/>
              <a:defRPr/>
            </a:lvl4pPr>
            <a:lvl5pPr marL="2285943" lvl="4" indent="-317492">
              <a:spcBef>
                <a:spcPts val="0"/>
              </a:spcBef>
              <a:spcAft>
                <a:spcPts val="0"/>
              </a:spcAft>
              <a:buSzPts val="1400"/>
              <a:buChar char="○"/>
              <a:defRPr/>
            </a:lvl5pPr>
            <a:lvl6pPr marL="2743131" lvl="5" indent="-317492">
              <a:spcBef>
                <a:spcPts val="0"/>
              </a:spcBef>
              <a:spcAft>
                <a:spcPts val="0"/>
              </a:spcAft>
              <a:buSzPts val="1400"/>
              <a:buChar char="■"/>
              <a:defRPr/>
            </a:lvl6pPr>
            <a:lvl7pPr marL="3200320" lvl="6" indent="-317492">
              <a:spcBef>
                <a:spcPts val="0"/>
              </a:spcBef>
              <a:spcAft>
                <a:spcPts val="0"/>
              </a:spcAft>
              <a:buSzPts val="1400"/>
              <a:buChar char="●"/>
              <a:defRPr/>
            </a:lvl7pPr>
            <a:lvl8pPr marL="3657509" lvl="7" indent="-317492">
              <a:spcBef>
                <a:spcPts val="0"/>
              </a:spcBef>
              <a:spcAft>
                <a:spcPts val="0"/>
              </a:spcAft>
              <a:buSzPts val="1400"/>
              <a:buChar char="○"/>
              <a:defRPr/>
            </a:lvl8pPr>
            <a:lvl9pPr marL="4114697" lvl="8" indent="-317492">
              <a:spcBef>
                <a:spcPts val="0"/>
              </a:spcBef>
              <a:spcAft>
                <a:spcPts val="0"/>
              </a:spcAft>
              <a:buSzPts val="1400"/>
              <a:buChar char="■"/>
              <a:defRPr/>
            </a:lvl9pPr>
          </a:lstStyle>
          <a:p>
            <a:endParaRPr/>
          </a:p>
        </p:txBody>
      </p:sp>
      <p:sp>
        <p:nvSpPr>
          <p:cNvPr id="33" name="Google Shape;33;gfcecab292d_0_614"/>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4"/>
        <p:cNvGrpSpPr/>
        <p:nvPr/>
      </p:nvGrpSpPr>
      <p:grpSpPr>
        <a:xfrm>
          <a:off x="0" y="0"/>
          <a:ext cx="0" cy="0"/>
          <a:chOff x="0" y="0"/>
          <a:chExt cx="0" cy="0"/>
        </a:xfrm>
      </p:grpSpPr>
      <p:sp>
        <p:nvSpPr>
          <p:cNvPr id="35" name="Google Shape;35;gfcecab292d_0_619"/>
          <p:cNvSpPr txBox="1">
            <a:spLocks noGrp="1"/>
          </p:cNvSpPr>
          <p:nvPr>
            <p:ph type="title"/>
          </p:nvPr>
        </p:nvSpPr>
        <p:spPr>
          <a:xfrm>
            <a:off x="415600" y="593368"/>
            <a:ext cx="11360800" cy="9432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6" name="Google Shape;36;gfcecab292d_0_619"/>
          <p:cNvSpPr txBox="1">
            <a:spLocks noGrp="1"/>
          </p:cNvSpPr>
          <p:nvPr>
            <p:ph type="body" idx="1"/>
          </p:nvPr>
        </p:nvSpPr>
        <p:spPr>
          <a:xfrm>
            <a:off x="415600" y="1688233"/>
            <a:ext cx="5333200" cy="4403700"/>
          </a:xfrm>
          <a:prstGeom prst="rect">
            <a:avLst/>
          </a:prstGeom>
        </p:spPr>
        <p:txBody>
          <a:bodyPr spcFirstLastPara="1" wrap="square" lIns="91425" tIns="91425" rIns="91425" bIns="91425" anchor="t" anchorCtr="0">
            <a:normAutofit/>
          </a:bodyPr>
          <a:lstStyle>
            <a:lvl1pPr marL="457189" lvl="0" indent="-317492">
              <a:spcBef>
                <a:spcPts val="0"/>
              </a:spcBef>
              <a:spcAft>
                <a:spcPts val="0"/>
              </a:spcAft>
              <a:buSzPts val="1400"/>
              <a:buChar char="●"/>
              <a:defRPr sz="1400"/>
            </a:lvl1pPr>
            <a:lvl2pPr marL="914377" lvl="1" indent="-304792">
              <a:spcBef>
                <a:spcPts val="0"/>
              </a:spcBef>
              <a:spcAft>
                <a:spcPts val="0"/>
              </a:spcAft>
              <a:buSzPts val="1200"/>
              <a:buChar char="○"/>
              <a:defRPr sz="1200"/>
            </a:lvl2pPr>
            <a:lvl3pPr marL="1371566" lvl="2" indent="-304792">
              <a:spcBef>
                <a:spcPts val="0"/>
              </a:spcBef>
              <a:spcAft>
                <a:spcPts val="0"/>
              </a:spcAft>
              <a:buSzPts val="1200"/>
              <a:buChar char="■"/>
              <a:defRPr sz="1200"/>
            </a:lvl3pPr>
            <a:lvl4pPr marL="1828754" lvl="3" indent="-304792">
              <a:spcBef>
                <a:spcPts val="0"/>
              </a:spcBef>
              <a:spcAft>
                <a:spcPts val="0"/>
              </a:spcAft>
              <a:buSzPts val="1200"/>
              <a:buChar char="●"/>
              <a:defRPr sz="1200"/>
            </a:lvl4pPr>
            <a:lvl5pPr marL="2285943" lvl="4" indent="-304792">
              <a:spcBef>
                <a:spcPts val="0"/>
              </a:spcBef>
              <a:spcAft>
                <a:spcPts val="0"/>
              </a:spcAft>
              <a:buSzPts val="1200"/>
              <a:buChar char="○"/>
              <a:defRPr sz="1200"/>
            </a:lvl5pPr>
            <a:lvl6pPr marL="2743131" lvl="5" indent="-304792">
              <a:spcBef>
                <a:spcPts val="0"/>
              </a:spcBef>
              <a:spcAft>
                <a:spcPts val="0"/>
              </a:spcAft>
              <a:buSzPts val="1200"/>
              <a:buChar char="■"/>
              <a:defRPr sz="1200"/>
            </a:lvl6pPr>
            <a:lvl7pPr marL="3200320" lvl="6" indent="-304792">
              <a:spcBef>
                <a:spcPts val="0"/>
              </a:spcBef>
              <a:spcAft>
                <a:spcPts val="0"/>
              </a:spcAft>
              <a:buSzPts val="1200"/>
              <a:buChar char="●"/>
              <a:defRPr sz="1200"/>
            </a:lvl7pPr>
            <a:lvl8pPr marL="3657509" lvl="7" indent="-304792">
              <a:spcBef>
                <a:spcPts val="0"/>
              </a:spcBef>
              <a:spcAft>
                <a:spcPts val="0"/>
              </a:spcAft>
              <a:buSzPts val="1200"/>
              <a:buChar char="○"/>
              <a:defRPr sz="1200"/>
            </a:lvl8pPr>
            <a:lvl9pPr marL="4114697" lvl="8" indent="-304792">
              <a:spcBef>
                <a:spcPts val="0"/>
              </a:spcBef>
              <a:spcAft>
                <a:spcPts val="0"/>
              </a:spcAft>
              <a:buSzPts val="1200"/>
              <a:buChar char="■"/>
              <a:defRPr sz="1200"/>
            </a:lvl9pPr>
          </a:lstStyle>
          <a:p>
            <a:endParaRPr/>
          </a:p>
        </p:txBody>
      </p:sp>
      <p:sp>
        <p:nvSpPr>
          <p:cNvPr id="37" name="Google Shape;37;gfcecab292d_0_619"/>
          <p:cNvSpPr txBox="1">
            <a:spLocks noGrp="1"/>
          </p:cNvSpPr>
          <p:nvPr>
            <p:ph type="body" idx="2"/>
          </p:nvPr>
        </p:nvSpPr>
        <p:spPr>
          <a:xfrm>
            <a:off x="6443200" y="1688233"/>
            <a:ext cx="5333200" cy="4403700"/>
          </a:xfrm>
          <a:prstGeom prst="rect">
            <a:avLst/>
          </a:prstGeom>
        </p:spPr>
        <p:txBody>
          <a:bodyPr spcFirstLastPara="1" wrap="square" lIns="91425" tIns="91425" rIns="91425" bIns="91425" anchor="t" anchorCtr="0">
            <a:normAutofit/>
          </a:bodyPr>
          <a:lstStyle>
            <a:lvl1pPr marL="457189" lvl="0" indent="-317492">
              <a:spcBef>
                <a:spcPts val="0"/>
              </a:spcBef>
              <a:spcAft>
                <a:spcPts val="0"/>
              </a:spcAft>
              <a:buSzPts val="1400"/>
              <a:buChar char="●"/>
              <a:defRPr sz="1400"/>
            </a:lvl1pPr>
            <a:lvl2pPr marL="914377" lvl="1" indent="-304792">
              <a:spcBef>
                <a:spcPts val="0"/>
              </a:spcBef>
              <a:spcAft>
                <a:spcPts val="0"/>
              </a:spcAft>
              <a:buSzPts val="1200"/>
              <a:buChar char="○"/>
              <a:defRPr sz="1200"/>
            </a:lvl2pPr>
            <a:lvl3pPr marL="1371566" lvl="2" indent="-304792">
              <a:spcBef>
                <a:spcPts val="0"/>
              </a:spcBef>
              <a:spcAft>
                <a:spcPts val="0"/>
              </a:spcAft>
              <a:buSzPts val="1200"/>
              <a:buChar char="■"/>
              <a:defRPr sz="1200"/>
            </a:lvl3pPr>
            <a:lvl4pPr marL="1828754" lvl="3" indent="-304792">
              <a:spcBef>
                <a:spcPts val="0"/>
              </a:spcBef>
              <a:spcAft>
                <a:spcPts val="0"/>
              </a:spcAft>
              <a:buSzPts val="1200"/>
              <a:buChar char="●"/>
              <a:defRPr sz="1200"/>
            </a:lvl4pPr>
            <a:lvl5pPr marL="2285943" lvl="4" indent="-304792">
              <a:spcBef>
                <a:spcPts val="0"/>
              </a:spcBef>
              <a:spcAft>
                <a:spcPts val="0"/>
              </a:spcAft>
              <a:buSzPts val="1200"/>
              <a:buChar char="○"/>
              <a:defRPr sz="1200"/>
            </a:lvl5pPr>
            <a:lvl6pPr marL="2743131" lvl="5" indent="-304792">
              <a:spcBef>
                <a:spcPts val="0"/>
              </a:spcBef>
              <a:spcAft>
                <a:spcPts val="0"/>
              </a:spcAft>
              <a:buSzPts val="1200"/>
              <a:buChar char="■"/>
              <a:defRPr sz="1200"/>
            </a:lvl6pPr>
            <a:lvl7pPr marL="3200320" lvl="6" indent="-304792">
              <a:spcBef>
                <a:spcPts val="0"/>
              </a:spcBef>
              <a:spcAft>
                <a:spcPts val="0"/>
              </a:spcAft>
              <a:buSzPts val="1200"/>
              <a:buChar char="●"/>
              <a:defRPr sz="1200"/>
            </a:lvl7pPr>
            <a:lvl8pPr marL="3657509" lvl="7" indent="-304792">
              <a:spcBef>
                <a:spcPts val="0"/>
              </a:spcBef>
              <a:spcAft>
                <a:spcPts val="0"/>
              </a:spcAft>
              <a:buSzPts val="1200"/>
              <a:buChar char="○"/>
              <a:defRPr sz="1200"/>
            </a:lvl8pPr>
            <a:lvl9pPr marL="4114697" lvl="8" indent="-304792">
              <a:spcBef>
                <a:spcPts val="0"/>
              </a:spcBef>
              <a:spcAft>
                <a:spcPts val="0"/>
              </a:spcAft>
              <a:buSzPts val="1200"/>
              <a:buChar char="■"/>
              <a:defRPr sz="1200"/>
            </a:lvl9pPr>
          </a:lstStyle>
          <a:p>
            <a:endParaRPr/>
          </a:p>
        </p:txBody>
      </p:sp>
      <p:sp>
        <p:nvSpPr>
          <p:cNvPr id="38" name="Google Shape;38;gfcecab292d_0_619"/>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
        <p:cNvGrpSpPr/>
        <p:nvPr/>
      </p:nvGrpSpPr>
      <p:grpSpPr>
        <a:xfrm>
          <a:off x="0" y="0"/>
          <a:ext cx="0" cy="0"/>
          <a:chOff x="0" y="0"/>
          <a:chExt cx="0" cy="0"/>
        </a:xfrm>
      </p:grpSpPr>
      <p:sp>
        <p:nvSpPr>
          <p:cNvPr id="40" name="Google Shape;40;gfcecab292d_0_624"/>
          <p:cNvSpPr txBox="1">
            <a:spLocks noGrp="1"/>
          </p:cNvSpPr>
          <p:nvPr>
            <p:ph type="title"/>
          </p:nvPr>
        </p:nvSpPr>
        <p:spPr>
          <a:xfrm>
            <a:off x="415600" y="593368"/>
            <a:ext cx="11360800" cy="9432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1" name="Google Shape;41;gfcecab292d_0_624"/>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2"/>
        <p:cNvGrpSpPr/>
        <p:nvPr/>
      </p:nvGrpSpPr>
      <p:grpSpPr>
        <a:xfrm>
          <a:off x="0" y="0"/>
          <a:ext cx="0" cy="0"/>
          <a:chOff x="0" y="0"/>
          <a:chExt cx="0" cy="0"/>
        </a:xfrm>
      </p:grpSpPr>
      <p:sp>
        <p:nvSpPr>
          <p:cNvPr id="43" name="Google Shape;43;gfcecab292d_0_627"/>
          <p:cNvSpPr txBox="1">
            <a:spLocks noGrp="1"/>
          </p:cNvSpPr>
          <p:nvPr>
            <p:ph type="title"/>
          </p:nvPr>
        </p:nvSpPr>
        <p:spPr>
          <a:xfrm>
            <a:off x="415600" y="740800"/>
            <a:ext cx="3744000" cy="1007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4" name="Google Shape;44;gfcecab292d_0_627"/>
          <p:cNvSpPr txBox="1">
            <a:spLocks noGrp="1"/>
          </p:cNvSpPr>
          <p:nvPr>
            <p:ph type="body" idx="1"/>
          </p:nvPr>
        </p:nvSpPr>
        <p:spPr>
          <a:xfrm>
            <a:off x="415600" y="1852800"/>
            <a:ext cx="3744000" cy="4239300"/>
          </a:xfrm>
          <a:prstGeom prst="rect">
            <a:avLst/>
          </a:prstGeom>
        </p:spPr>
        <p:txBody>
          <a:bodyPr spcFirstLastPara="1" wrap="square" lIns="91425" tIns="91425" rIns="91425" bIns="91425" anchor="t" anchorCtr="0">
            <a:normAutofit/>
          </a:bodyPr>
          <a:lstStyle>
            <a:lvl1pPr marL="457189" lvl="0" indent="-304792">
              <a:spcBef>
                <a:spcPts val="0"/>
              </a:spcBef>
              <a:spcAft>
                <a:spcPts val="0"/>
              </a:spcAft>
              <a:buSzPts val="1200"/>
              <a:buChar char="●"/>
              <a:defRPr sz="1200"/>
            </a:lvl1pPr>
            <a:lvl2pPr marL="914377" lvl="1" indent="-304792">
              <a:spcBef>
                <a:spcPts val="0"/>
              </a:spcBef>
              <a:spcAft>
                <a:spcPts val="0"/>
              </a:spcAft>
              <a:buSzPts val="1200"/>
              <a:buChar char="○"/>
              <a:defRPr sz="1200"/>
            </a:lvl2pPr>
            <a:lvl3pPr marL="1371566" lvl="2" indent="-304792">
              <a:spcBef>
                <a:spcPts val="0"/>
              </a:spcBef>
              <a:spcAft>
                <a:spcPts val="0"/>
              </a:spcAft>
              <a:buSzPts val="1200"/>
              <a:buChar char="■"/>
              <a:defRPr sz="1200"/>
            </a:lvl3pPr>
            <a:lvl4pPr marL="1828754" lvl="3" indent="-304792">
              <a:spcBef>
                <a:spcPts val="0"/>
              </a:spcBef>
              <a:spcAft>
                <a:spcPts val="0"/>
              </a:spcAft>
              <a:buSzPts val="1200"/>
              <a:buChar char="●"/>
              <a:defRPr sz="1200"/>
            </a:lvl4pPr>
            <a:lvl5pPr marL="2285943" lvl="4" indent="-304792">
              <a:spcBef>
                <a:spcPts val="0"/>
              </a:spcBef>
              <a:spcAft>
                <a:spcPts val="0"/>
              </a:spcAft>
              <a:buSzPts val="1200"/>
              <a:buChar char="○"/>
              <a:defRPr sz="1200"/>
            </a:lvl5pPr>
            <a:lvl6pPr marL="2743131" lvl="5" indent="-304792">
              <a:spcBef>
                <a:spcPts val="0"/>
              </a:spcBef>
              <a:spcAft>
                <a:spcPts val="0"/>
              </a:spcAft>
              <a:buSzPts val="1200"/>
              <a:buChar char="■"/>
              <a:defRPr sz="1200"/>
            </a:lvl6pPr>
            <a:lvl7pPr marL="3200320" lvl="6" indent="-304792">
              <a:spcBef>
                <a:spcPts val="0"/>
              </a:spcBef>
              <a:spcAft>
                <a:spcPts val="0"/>
              </a:spcAft>
              <a:buSzPts val="1200"/>
              <a:buChar char="●"/>
              <a:defRPr sz="1200"/>
            </a:lvl7pPr>
            <a:lvl8pPr marL="3657509" lvl="7" indent="-304792">
              <a:spcBef>
                <a:spcPts val="0"/>
              </a:spcBef>
              <a:spcAft>
                <a:spcPts val="0"/>
              </a:spcAft>
              <a:buSzPts val="1200"/>
              <a:buChar char="○"/>
              <a:defRPr sz="1200"/>
            </a:lvl8pPr>
            <a:lvl9pPr marL="4114697" lvl="8" indent="-304792">
              <a:spcBef>
                <a:spcPts val="0"/>
              </a:spcBef>
              <a:spcAft>
                <a:spcPts val="0"/>
              </a:spcAft>
              <a:buSzPts val="1200"/>
              <a:buChar char="■"/>
              <a:defRPr sz="1200"/>
            </a:lvl9pPr>
          </a:lstStyle>
          <a:p>
            <a:endParaRPr/>
          </a:p>
        </p:txBody>
      </p:sp>
      <p:sp>
        <p:nvSpPr>
          <p:cNvPr id="45" name="Google Shape;45;gfcecab292d_0_627"/>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6"/>
        <p:cNvGrpSpPr/>
        <p:nvPr/>
      </p:nvGrpSpPr>
      <p:grpSpPr>
        <a:xfrm>
          <a:off x="0" y="0"/>
          <a:ext cx="0" cy="0"/>
          <a:chOff x="0" y="0"/>
          <a:chExt cx="0" cy="0"/>
        </a:xfrm>
      </p:grpSpPr>
      <p:sp>
        <p:nvSpPr>
          <p:cNvPr id="47" name="Google Shape;47;gfcecab292d_0_631"/>
          <p:cNvSpPr txBox="1">
            <a:spLocks noGrp="1"/>
          </p:cNvSpPr>
          <p:nvPr>
            <p:ph type="title"/>
          </p:nvPr>
        </p:nvSpPr>
        <p:spPr>
          <a:xfrm>
            <a:off x="653667" y="701800"/>
            <a:ext cx="7484800" cy="5454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8" name="Google Shape;48;gfcecab292d_0_631"/>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gfcecab292d_0_634"/>
          <p:cNvSpPr/>
          <p:nvPr/>
        </p:nvSpPr>
        <p:spPr>
          <a:xfrm>
            <a:off x="6096000" y="0"/>
            <a:ext cx="6096000" cy="6858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cxnSp>
        <p:nvCxnSpPr>
          <p:cNvPr id="51" name="Google Shape;51;gfcecab292d_0_634"/>
          <p:cNvCxnSpPr/>
          <p:nvPr/>
        </p:nvCxnSpPr>
        <p:spPr>
          <a:xfrm>
            <a:off x="6706233" y="5994000"/>
            <a:ext cx="624400" cy="0"/>
          </a:xfrm>
          <a:prstGeom prst="straightConnector1">
            <a:avLst/>
          </a:prstGeom>
          <a:noFill/>
          <a:ln w="19050" cap="flat" cmpd="sng">
            <a:solidFill>
              <a:schemeClr val="lt1"/>
            </a:solidFill>
            <a:prstDash val="solid"/>
            <a:round/>
            <a:headEnd type="none" w="sm" len="sm"/>
            <a:tailEnd type="none" w="sm" len="sm"/>
          </a:ln>
        </p:spPr>
      </p:cxnSp>
      <p:sp>
        <p:nvSpPr>
          <p:cNvPr id="52" name="Google Shape;52;gfcecab292d_0_634"/>
          <p:cNvSpPr txBox="1">
            <a:spLocks noGrp="1"/>
          </p:cNvSpPr>
          <p:nvPr>
            <p:ph type="title"/>
          </p:nvPr>
        </p:nvSpPr>
        <p:spPr>
          <a:xfrm>
            <a:off x="354000" y="1386233"/>
            <a:ext cx="5393600" cy="2234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3" name="Google Shape;53;gfcecab292d_0_634"/>
          <p:cNvSpPr txBox="1">
            <a:spLocks noGrp="1"/>
          </p:cNvSpPr>
          <p:nvPr>
            <p:ph type="subTitle" idx="1"/>
          </p:nvPr>
        </p:nvSpPr>
        <p:spPr>
          <a:xfrm>
            <a:off x="354000" y="3635833"/>
            <a:ext cx="5393600" cy="16467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4" name="Google Shape;54;gfcecab292d_0_634"/>
          <p:cNvSpPr txBox="1">
            <a:spLocks noGrp="1"/>
          </p:cNvSpPr>
          <p:nvPr>
            <p:ph type="body" idx="2"/>
          </p:nvPr>
        </p:nvSpPr>
        <p:spPr>
          <a:xfrm>
            <a:off x="6586000" y="965600"/>
            <a:ext cx="5116000" cy="4926900"/>
          </a:xfrm>
          <a:prstGeom prst="rect">
            <a:avLst/>
          </a:prstGeom>
        </p:spPr>
        <p:txBody>
          <a:bodyPr spcFirstLastPara="1" wrap="square" lIns="91425" tIns="91425" rIns="91425" bIns="91425" anchor="ctr" anchorCtr="0">
            <a:normAutofit/>
          </a:bodyPr>
          <a:lstStyle>
            <a:lvl1pPr marL="457189" lvl="0" indent="-342891">
              <a:spcBef>
                <a:spcPts val="0"/>
              </a:spcBef>
              <a:spcAft>
                <a:spcPts val="0"/>
              </a:spcAft>
              <a:buClr>
                <a:schemeClr val="lt1"/>
              </a:buClr>
              <a:buSzPts val="1800"/>
              <a:buChar char="●"/>
              <a:defRPr>
                <a:solidFill>
                  <a:schemeClr val="lt1"/>
                </a:solidFill>
              </a:defRPr>
            </a:lvl1pPr>
            <a:lvl2pPr marL="914377" lvl="1" indent="-317492">
              <a:spcBef>
                <a:spcPts val="0"/>
              </a:spcBef>
              <a:spcAft>
                <a:spcPts val="0"/>
              </a:spcAft>
              <a:buClr>
                <a:schemeClr val="lt1"/>
              </a:buClr>
              <a:buSzPts val="1400"/>
              <a:buChar char="○"/>
              <a:defRPr>
                <a:solidFill>
                  <a:schemeClr val="lt1"/>
                </a:solidFill>
              </a:defRPr>
            </a:lvl2pPr>
            <a:lvl3pPr marL="1371566" lvl="2" indent="-317492">
              <a:spcBef>
                <a:spcPts val="0"/>
              </a:spcBef>
              <a:spcAft>
                <a:spcPts val="0"/>
              </a:spcAft>
              <a:buClr>
                <a:schemeClr val="lt1"/>
              </a:buClr>
              <a:buSzPts val="1400"/>
              <a:buChar char="■"/>
              <a:defRPr>
                <a:solidFill>
                  <a:schemeClr val="lt1"/>
                </a:solidFill>
              </a:defRPr>
            </a:lvl3pPr>
            <a:lvl4pPr marL="1828754" lvl="3" indent="-317492">
              <a:spcBef>
                <a:spcPts val="0"/>
              </a:spcBef>
              <a:spcAft>
                <a:spcPts val="0"/>
              </a:spcAft>
              <a:buClr>
                <a:schemeClr val="lt1"/>
              </a:buClr>
              <a:buSzPts val="1400"/>
              <a:buChar char="●"/>
              <a:defRPr>
                <a:solidFill>
                  <a:schemeClr val="lt1"/>
                </a:solidFill>
              </a:defRPr>
            </a:lvl4pPr>
            <a:lvl5pPr marL="2285943" lvl="4" indent="-317492">
              <a:spcBef>
                <a:spcPts val="0"/>
              </a:spcBef>
              <a:spcAft>
                <a:spcPts val="0"/>
              </a:spcAft>
              <a:buClr>
                <a:schemeClr val="lt1"/>
              </a:buClr>
              <a:buSzPts val="1400"/>
              <a:buChar char="○"/>
              <a:defRPr>
                <a:solidFill>
                  <a:schemeClr val="lt1"/>
                </a:solidFill>
              </a:defRPr>
            </a:lvl5pPr>
            <a:lvl6pPr marL="2743131" lvl="5" indent="-317492">
              <a:spcBef>
                <a:spcPts val="0"/>
              </a:spcBef>
              <a:spcAft>
                <a:spcPts val="0"/>
              </a:spcAft>
              <a:buClr>
                <a:schemeClr val="lt1"/>
              </a:buClr>
              <a:buSzPts val="1400"/>
              <a:buChar char="■"/>
              <a:defRPr>
                <a:solidFill>
                  <a:schemeClr val="lt1"/>
                </a:solidFill>
              </a:defRPr>
            </a:lvl6pPr>
            <a:lvl7pPr marL="3200320" lvl="6" indent="-317492">
              <a:spcBef>
                <a:spcPts val="0"/>
              </a:spcBef>
              <a:spcAft>
                <a:spcPts val="0"/>
              </a:spcAft>
              <a:buClr>
                <a:schemeClr val="lt1"/>
              </a:buClr>
              <a:buSzPts val="1400"/>
              <a:buChar char="●"/>
              <a:defRPr>
                <a:solidFill>
                  <a:schemeClr val="lt1"/>
                </a:solidFill>
              </a:defRPr>
            </a:lvl7pPr>
            <a:lvl8pPr marL="3657509" lvl="7" indent="-317492">
              <a:spcBef>
                <a:spcPts val="0"/>
              </a:spcBef>
              <a:spcAft>
                <a:spcPts val="0"/>
              </a:spcAft>
              <a:buClr>
                <a:schemeClr val="lt1"/>
              </a:buClr>
              <a:buSzPts val="1400"/>
              <a:buChar char="○"/>
              <a:defRPr>
                <a:solidFill>
                  <a:schemeClr val="lt1"/>
                </a:solidFill>
              </a:defRPr>
            </a:lvl8pPr>
            <a:lvl9pPr marL="4114697" lvl="8" indent="-317492">
              <a:spcBef>
                <a:spcPts val="0"/>
              </a:spcBef>
              <a:spcAft>
                <a:spcPts val="0"/>
              </a:spcAft>
              <a:buClr>
                <a:schemeClr val="lt1"/>
              </a:buClr>
              <a:buSzPts val="1400"/>
              <a:buChar char="■"/>
              <a:defRPr>
                <a:solidFill>
                  <a:schemeClr val="lt1"/>
                </a:solidFill>
              </a:defRPr>
            </a:lvl9pPr>
          </a:lstStyle>
          <a:p>
            <a:endParaRPr/>
          </a:p>
        </p:txBody>
      </p:sp>
      <p:sp>
        <p:nvSpPr>
          <p:cNvPr id="55" name="Google Shape;55;gfcecab292d_0_634"/>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fld id="{00000000-1234-1234-1234-12341234123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gfcecab292d_0_641"/>
          <p:cNvSpPr txBox="1">
            <a:spLocks noGrp="1"/>
          </p:cNvSpPr>
          <p:nvPr>
            <p:ph type="body" idx="1"/>
          </p:nvPr>
        </p:nvSpPr>
        <p:spPr>
          <a:xfrm>
            <a:off x="415600" y="5640967"/>
            <a:ext cx="7998400" cy="798300"/>
          </a:xfrm>
          <a:prstGeom prst="rect">
            <a:avLst/>
          </a:prstGeom>
        </p:spPr>
        <p:txBody>
          <a:bodyPr spcFirstLastPara="1" wrap="square" lIns="91425" tIns="91425" rIns="91425" bIns="91425" anchor="ctr" anchorCtr="0">
            <a:normAutofit/>
          </a:bodyPr>
          <a:lstStyle>
            <a:lvl1pPr marL="457189" lvl="0" indent="-228594">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8" name="Google Shape;58;gfcecab292d_0_641"/>
          <p:cNvSpPr txBox="1">
            <a:spLocks noGrp="1"/>
          </p:cNvSpPr>
          <p:nvPr>
            <p:ph type="sldNum" idx="12"/>
          </p:nvPr>
        </p:nvSpPr>
        <p:spPr>
          <a:xfrm>
            <a:off x="11296611" y="6217622"/>
            <a:ext cx="731600" cy="5247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Ref idx="1001">
        <a:schemeClr val="bg1"/>
      </p:bgRef>
    </p:bg>
    <p:spTree>
      <p:nvGrpSpPr>
        <p:cNvPr id="1" name="Shape 9"/>
        <p:cNvGrpSpPr/>
        <p:nvPr/>
      </p:nvGrpSpPr>
      <p:grpSpPr>
        <a:xfrm>
          <a:off x="0" y="0"/>
          <a:ext cx="0" cy="0"/>
          <a:chOff x="0" y="0"/>
          <a:chExt cx="0" cy="0"/>
        </a:xfrm>
      </p:grpSpPr>
      <p:sp>
        <p:nvSpPr>
          <p:cNvPr id="10" name="Google Shape;10;gfcecab292d_0_594"/>
          <p:cNvSpPr txBox="1">
            <a:spLocks noGrp="1"/>
          </p:cNvSpPr>
          <p:nvPr>
            <p:ph type="title"/>
          </p:nvPr>
        </p:nvSpPr>
        <p:spPr>
          <a:xfrm>
            <a:off x="415600" y="593368"/>
            <a:ext cx="11360800" cy="9432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11" name="Google Shape;11;gfcecab292d_0_594"/>
          <p:cNvSpPr txBox="1">
            <a:spLocks noGrp="1"/>
          </p:cNvSpPr>
          <p:nvPr>
            <p:ph type="body" idx="1"/>
          </p:nvPr>
        </p:nvSpPr>
        <p:spPr>
          <a:xfrm>
            <a:off x="415600" y="1688434"/>
            <a:ext cx="11360800" cy="4403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12" name="Google Shape;12;gfcecab292d_0_594"/>
          <p:cNvSpPr txBox="1">
            <a:spLocks noGrp="1"/>
          </p:cNvSpPr>
          <p:nvPr>
            <p:ph type="sldNum" idx="12"/>
          </p:nvPr>
        </p:nvSpPr>
        <p:spPr>
          <a:xfrm>
            <a:off x="11296611" y="6217622"/>
            <a:ext cx="731600" cy="5247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fld id="{00000000-1234-1234-1234-123412341234}"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8.xml"/><Relationship Id="rId4" Type="http://schemas.openxmlformats.org/officeDocument/2006/relationships/image" Target="../media/image28.jp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arxiv.org/abs/2001.10632"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Shape 76"/>
        <p:cNvGrpSpPr/>
        <p:nvPr/>
      </p:nvGrpSpPr>
      <p:grpSpPr>
        <a:xfrm>
          <a:off x="0" y="0"/>
          <a:ext cx="0" cy="0"/>
          <a:chOff x="0" y="0"/>
          <a:chExt cx="0" cy="0"/>
        </a:xfrm>
      </p:grpSpPr>
      <p:pic>
        <p:nvPicPr>
          <p:cNvPr id="3" name="Picture 2" descr="Diagram&#10;&#10;Description automatically generated">
            <a:extLst>
              <a:ext uri="{FF2B5EF4-FFF2-40B4-BE49-F238E27FC236}">
                <a16:creationId xmlns:a16="http://schemas.microsoft.com/office/drawing/2014/main" id="{F1DCF280-EF0A-AF2D-5DC2-12649B061131}"/>
              </a:ext>
            </a:extLst>
          </p:cNvPr>
          <p:cNvPicPr>
            <a:picLocks noChangeAspect="1"/>
          </p:cNvPicPr>
          <p:nvPr/>
        </p:nvPicPr>
        <p:blipFill>
          <a:blip r:embed="rId3"/>
          <a:stretch>
            <a:fillRect/>
          </a:stretch>
        </p:blipFill>
        <p:spPr>
          <a:xfrm>
            <a:off x="0" y="0"/>
            <a:ext cx="12192000" cy="6858000"/>
          </a:xfrm>
          <a:prstGeom prst="rect">
            <a:avLst/>
          </a:prstGeom>
        </p:spPr>
      </p:pic>
      <p:sp>
        <p:nvSpPr>
          <p:cNvPr id="77" name="Google Shape;77;p1"/>
          <p:cNvSpPr txBox="1">
            <a:spLocks noGrp="1"/>
          </p:cNvSpPr>
          <p:nvPr>
            <p:ph type="title"/>
          </p:nvPr>
        </p:nvSpPr>
        <p:spPr>
          <a:xfrm>
            <a:off x="0" y="2598234"/>
            <a:ext cx="12192000" cy="2141034"/>
          </a:xfrm>
          <a:ln/>
        </p:spPr>
        <p:style>
          <a:lnRef idx="2">
            <a:schemeClr val="dk1">
              <a:shade val="50000"/>
            </a:schemeClr>
          </a:lnRef>
          <a:fillRef idx="1">
            <a:schemeClr val="dk1"/>
          </a:fillRef>
          <a:effectRef idx="0">
            <a:schemeClr val="dk1"/>
          </a:effectRef>
          <a:fontRef idx="minor">
            <a:schemeClr val="lt1"/>
          </a:fontRef>
        </p:style>
        <p:txBody>
          <a:bodyPr spcFirstLastPara="1" wrap="square" lIns="92075" tIns="46025" rIns="92075" bIns="46025" anchor="ctr" anchorCtr="0">
            <a:noAutofit/>
          </a:bodyPr>
          <a:lstStyle/>
          <a:p>
            <a:pPr>
              <a:spcAft>
                <a:spcPts val="600"/>
              </a:spcAft>
              <a:buSzPts val="800"/>
            </a:pPr>
            <a:br>
              <a:rPr lang="en-US" sz="800" b="1" dirty="0">
                <a:solidFill>
                  <a:schemeClr val="bg2">
                    <a:lumMod val="50000"/>
                  </a:schemeClr>
                </a:solidFill>
              </a:rPr>
            </a:br>
            <a:r>
              <a:rPr lang="en-US" sz="2800" dirty="0">
                <a:solidFill>
                  <a:schemeClr val="bg2">
                    <a:lumMod val="50000"/>
                  </a:schemeClr>
                </a:solidFill>
              </a:rPr>
              <a:t>Unsupervised anomalies detection in IoT/IIoT edge devices’ networks in federated learning settings.</a:t>
            </a:r>
            <a:br>
              <a:rPr lang="en-EG" sz="2800" dirty="0">
                <a:solidFill>
                  <a:schemeClr val="bg2">
                    <a:lumMod val="50000"/>
                  </a:schemeClr>
                </a:solidFill>
              </a:rPr>
            </a:br>
            <a:br>
              <a:rPr lang="en-US" sz="1100" b="1" dirty="0">
                <a:solidFill>
                  <a:schemeClr val="bg2">
                    <a:lumMod val="50000"/>
                  </a:schemeClr>
                </a:solidFill>
              </a:rPr>
            </a:br>
            <a:br>
              <a:rPr lang="en-US" sz="400" dirty="0">
                <a:solidFill>
                  <a:schemeClr val="bg2">
                    <a:lumMod val="50000"/>
                  </a:schemeClr>
                </a:solidFill>
              </a:rPr>
            </a:br>
            <a:r>
              <a:rPr lang="en-US" sz="2000" dirty="0">
                <a:solidFill>
                  <a:schemeClr val="bg2">
                    <a:lumMod val="50000"/>
                  </a:schemeClr>
                </a:solidFill>
              </a:rPr>
              <a:t>Niyomukiza Thamar.    </a:t>
            </a:r>
            <a:br>
              <a:rPr lang="en-US" sz="1100" dirty="0">
                <a:solidFill>
                  <a:schemeClr val="bg2">
                    <a:lumMod val="50000"/>
                  </a:schemeClr>
                </a:solidFill>
              </a:rPr>
            </a:br>
            <a:endParaRPr lang="en-US" sz="1100" dirty="0">
              <a:solidFill>
                <a:schemeClr val="bg2">
                  <a:lumMod val="50000"/>
                </a:schemeClr>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D19417-3916-EF44-8925-9CB6A4538264}"/>
              </a:ext>
            </a:extLst>
          </p:cNvPr>
          <p:cNvSpPr>
            <a:spLocks noGrp="1"/>
          </p:cNvSpPr>
          <p:nvPr>
            <p:ph type="title"/>
          </p:nvPr>
        </p:nvSpPr>
        <p:spPr>
          <a:xfrm>
            <a:off x="-560400" y="1564363"/>
            <a:ext cx="5393600" cy="2234400"/>
          </a:xfrm>
        </p:spPr>
        <p:txBody>
          <a:bodyPr/>
          <a:lstStyle/>
          <a:p>
            <a:r>
              <a:rPr lang="en-US" dirty="0"/>
              <a:t>D</a:t>
            </a:r>
            <a:r>
              <a:rPr lang="en-EG" dirty="0"/>
              <a:t>ata regulatory </a:t>
            </a:r>
          </a:p>
        </p:txBody>
      </p:sp>
      <p:sp>
        <p:nvSpPr>
          <p:cNvPr id="4" name="Subtitle 3">
            <a:extLst>
              <a:ext uri="{FF2B5EF4-FFF2-40B4-BE49-F238E27FC236}">
                <a16:creationId xmlns:a16="http://schemas.microsoft.com/office/drawing/2014/main" id="{8099C3D1-7DEA-FE48-8E84-C39951D4BD43}"/>
              </a:ext>
            </a:extLst>
          </p:cNvPr>
          <p:cNvSpPr>
            <a:spLocks noGrp="1"/>
          </p:cNvSpPr>
          <p:nvPr>
            <p:ph type="subTitle" idx="1"/>
          </p:nvPr>
        </p:nvSpPr>
        <p:spPr>
          <a:xfrm>
            <a:off x="-97262" y="3718960"/>
            <a:ext cx="4930519" cy="1646700"/>
          </a:xfrm>
        </p:spPr>
        <p:txBody>
          <a:bodyPr/>
          <a:lstStyle/>
          <a:p>
            <a:r>
              <a:rPr lang="en-US" dirty="0"/>
              <a:t>The General Data Protection Regulation (GDPR)</a:t>
            </a:r>
            <a:endParaRPr lang="en-EG" dirty="0"/>
          </a:p>
        </p:txBody>
      </p:sp>
      <p:sp>
        <p:nvSpPr>
          <p:cNvPr id="5" name="Text Placeholder 4">
            <a:extLst>
              <a:ext uri="{FF2B5EF4-FFF2-40B4-BE49-F238E27FC236}">
                <a16:creationId xmlns:a16="http://schemas.microsoft.com/office/drawing/2014/main" id="{A3AA838D-260C-A64F-AFBE-57548335419D}"/>
              </a:ext>
            </a:extLst>
          </p:cNvPr>
          <p:cNvSpPr>
            <a:spLocks noGrp="1"/>
          </p:cNvSpPr>
          <p:nvPr>
            <p:ph type="body" idx="2"/>
          </p:nvPr>
        </p:nvSpPr>
        <p:spPr>
          <a:xfrm>
            <a:off x="8965870" y="1211282"/>
            <a:ext cx="2736130" cy="4681217"/>
          </a:xfrm>
        </p:spPr>
        <p:txBody>
          <a:bodyPr/>
          <a:lstStyle/>
          <a:p>
            <a:endParaRPr lang="en-EG" dirty="0"/>
          </a:p>
        </p:txBody>
      </p:sp>
      <p:pic>
        <p:nvPicPr>
          <p:cNvPr id="1026" name="Picture 2" descr="What Does the GDPR Mean for Global Data Protection? (Infographic) | Digital  Guardian">
            <a:extLst>
              <a:ext uri="{FF2B5EF4-FFF2-40B4-BE49-F238E27FC236}">
                <a16:creationId xmlns:a16="http://schemas.microsoft.com/office/drawing/2014/main" id="{547EF969-B8D9-294D-AD9D-D00B5DC9325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97632" y="937260"/>
            <a:ext cx="7394368" cy="593217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1C8C035-FB01-1947-8664-08FE0BCD2A33}"/>
              </a:ext>
            </a:extLst>
          </p:cNvPr>
          <p:cNvSpPr/>
          <p:nvPr/>
        </p:nvSpPr>
        <p:spPr>
          <a:xfrm>
            <a:off x="0" y="60593"/>
            <a:ext cx="12192000" cy="865237"/>
          </a:xfrm>
          <a:prstGeom prst="rect">
            <a:avLst/>
          </a:prstGeom>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latin typeface="Times New Roman"/>
                <a:ea typeface="Times New Roman"/>
                <a:cs typeface="Times New Roman"/>
                <a:sym typeface="Times New Roman"/>
              </a:rPr>
              <a:t>Centralized approach issues for IoT devices anomaly detection</a:t>
            </a:r>
            <a:endParaRPr lang="en-EG" sz="3200" b="1" dirty="0">
              <a:solidFill>
                <a:schemeClr val="accent3"/>
              </a:solidFill>
            </a:endParaRPr>
          </a:p>
        </p:txBody>
      </p:sp>
    </p:spTree>
    <p:extLst>
      <p:ext uri="{BB962C8B-B14F-4D97-AF65-F5344CB8AC3E}">
        <p14:creationId xmlns:p14="http://schemas.microsoft.com/office/powerpoint/2010/main" val="38423050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E39B5-119F-834F-94D5-A13B025A18BE}"/>
              </a:ext>
            </a:extLst>
          </p:cNvPr>
          <p:cNvSpPr>
            <a:spLocks noGrp="1"/>
          </p:cNvSpPr>
          <p:nvPr>
            <p:ph type="title"/>
          </p:nvPr>
        </p:nvSpPr>
        <p:spPr/>
        <p:txBody>
          <a:bodyPr/>
          <a:lstStyle/>
          <a:p>
            <a:r>
              <a:rPr lang="en-US" dirty="0"/>
              <a:t>What could be the solution?</a:t>
            </a:r>
            <a:endParaRPr lang="en-EG" dirty="0"/>
          </a:p>
        </p:txBody>
      </p:sp>
      <p:sp>
        <p:nvSpPr>
          <p:cNvPr id="4" name="Text Placeholder 3">
            <a:extLst>
              <a:ext uri="{FF2B5EF4-FFF2-40B4-BE49-F238E27FC236}">
                <a16:creationId xmlns:a16="http://schemas.microsoft.com/office/drawing/2014/main" id="{F78C1B3B-3E06-EF41-908A-87E397B7CAC7}"/>
              </a:ext>
            </a:extLst>
          </p:cNvPr>
          <p:cNvSpPr>
            <a:spLocks noGrp="1"/>
          </p:cNvSpPr>
          <p:nvPr>
            <p:ph type="body" idx="2"/>
          </p:nvPr>
        </p:nvSpPr>
        <p:spPr/>
        <p:txBody>
          <a:bodyPr>
            <a:normAutofit/>
          </a:bodyPr>
          <a:lstStyle/>
          <a:p>
            <a:r>
              <a:rPr lang="en-US" sz="3200" dirty="0">
                <a:solidFill>
                  <a:schemeClr val="dk2"/>
                </a:solidFill>
                <a:latin typeface="Times New Roman" panose="02020603050405020304" pitchFamily="18" charset="0"/>
                <a:ea typeface="Arial"/>
                <a:cs typeface="Times New Roman" panose="02020603050405020304" pitchFamily="18" charset="0"/>
                <a:sym typeface="Arial"/>
              </a:rPr>
              <a:t>Distributed learning approaches.</a:t>
            </a:r>
            <a:endParaRPr lang="en-EG"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919858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6"/>
          <p:cNvSpPr txBox="1">
            <a:spLocks noGrp="1"/>
          </p:cNvSpPr>
          <p:nvPr>
            <p:ph type="title"/>
          </p:nvPr>
        </p:nvSpPr>
        <p:spPr>
          <a:xfrm>
            <a:off x="187746" y="756841"/>
            <a:ext cx="5393600" cy="2234400"/>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dirty="0">
                <a:latin typeface="Arial"/>
                <a:ea typeface="Arial"/>
                <a:cs typeface="Arial"/>
                <a:sym typeface="Arial"/>
              </a:rPr>
              <a:t>Distributed ML</a:t>
            </a:r>
            <a:r>
              <a:rPr lang="en-US" sz="4000" b="0" dirty="0">
                <a:latin typeface="Arial"/>
                <a:ea typeface="Arial"/>
                <a:cs typeface="Arial"/>
                <a:sym typeface="Arial"/>
              </a:rPr>
              <a:t>.</a:t>
            </a:r>
            <a:endParaRPr dirty="0"/>
          </a:p>
        </p:txBody>
      </p:sp>
      <p:sp>
        <p:nvSpPr>
          <p:cNvPr id="127" name="Google Shape;127;p6"/>
          <p:cNvSpPr txBox="1">
            <a:spLocks noGrp="1"/>
          </p:cNvSpPr>
          <p:nvPr>
            <p:ph type="body" idx="2"/>
          </p:nvPr>
        </p:nvSpPr>
        <p:spPr>
          <a:xfrm>
            <a:off x="5769092" y="1874041"/>
            <a:ext cx="6422908" cy="3418049"/>
          </a:xfrm>
          <a:prstGeom prst="rect">
            <a:avLst/>
          </a:prstGeom>
          <a:noFill/>
          <a:ln>
            <a:noFill/>
          </a:ln>
        </p:spPr>
        <p:txBody>
          <a:bodyPr spcFirstLastPara="1" wrap="square" lIns="92075" tIns="46025" rIns="92075" bIns="46025" anchor="t" anchorCtr="0">
            <a:noAutofit/>
          </a:bodyPr>
          <a:lstStyle/>
          <a:p>
            <a:pPr marL="342891" indent="-342891" algn="just">
              <a:lnSpc>
                <a:spcPct val="100000"/>
              </a:lnSpc>
              <a:spcBef>
                <a:spcPts val="0"/>
              </a:spcBef>
              <a:buClr>
                <a:schemeClr val="accent1"/>
              </a:buClr>
              <a:buSzPts val="1700"/>
              <a:buFont typeface="Times New Roman"/>
              <a:buChar char="●"/>
            </a:pPr>
            <a:r>
              <a:rPr lang="en-US" sz="2000" dirty="0">
                <a:solidFill>
                  <a:schemeClr val="bg2">
                    <a:lumMod val="50000"/>
                  </a:schemeClr>
                </a:solidFill>
                <a:latin typeface="Times New Roman"/>
                <a:ea typeface="Times New Roman"/>
                <a:cs typeface="Times New Roman"/>
                <a:sym typeface="Times New Roman"/>
              </a:rPr>
              <a:t> </a:t>
            </a:r>
            <a:r>
              <a:rPr lang="en-US" sz="2800" b="1" dirty="0">
                <a:solidFill>
                  <a:schemeClr val="bg2">
                    <a:lumMod val="50000"/>
                  </a:schemeClr>
                </a:solidFill>
                <a:latin typeface="Times New Roman"/>
                <a:ea typeface="Times New Roman"/>
                <a:cs typeface="Times New Roman"/>
                <a:sym typeface="Times New Roman"/>
              </a:rPr>
              <a:t>Federated Learning</a:t>
            </a:r>
          </a:p>
          <a:p>
            <a:pPr marL="800079" lvl="1" indent="-342891" algn="just">
              <a:lnSpc>
                <a:spcPct val="100000"/>
              </a:lnSpc>
              <a:buClr>
                <a:schemeClr val="accent1"/>
              </a:buClr>
              <a:buSzPts val="1700"/>
              <a:buFont typeface="Times New Roman"/>
              <a:buChar char="●"/>
            </a:pPr>
            <a:r>
              <a:rPr lang="en-US" sz="2400" b="1" dirty="0">
                <a:solidFill>
                  <a:schemeClr val="bg2">
                    <a:lumMod val="50000"/>
                  </a:schemeClr>
                </a:solidFill>
                <a:latin typeface="Times New Roman"/>
                <a:ea typeface="Times New Roman"/>
                <a:cs typeface="Times New Roman"/>
                <a:sym typeface="Times New Roman"/>
              </a:rPr>
              <a:t>Machine learning on decentralized data</a:t>
            </a:r>
          </a:p>
          <a:p>
            <a:pPr marL="342891" indent="-342891" algn="just">
              <a:lnSpc>
                <a:spcPct val="100000"/>
              </a:lnSpc>
              <a:spcBef>
                <a:spcPts val="0"/>
              </a:spcBef>
              <a:buClr>
                <a:schemeClr val="accent1"/>
              </a:buClr>
              <a:buSzPts val="1700"/>
              <a:buFont typeface="Times New Roman"/>
              <a:buChar char="●"/>
            </a:pPr>
            <a:endParaRPr lang="en-US" sz="2800" b="1" dirty="0">
              <a:solidFill>
                <a:schemeClr val="bg2">
                  <a:lumMod val="50000"/>
                </a:schemeClr>
              </a:solidFill>
              <a:latin typeface="Times New Roman"/>
              <a:ea typeface="Times New Roman"/>
              <a:cs typeface="Times New Roman"/>
              <a:sym typeface="Times New Roman"/>
            </a:endParaRPr>
          </a:p>
          <a:p>
            <a:pPr marL="342891" indent="-342891" algn="just">
              <a:lnSpc>
                <a:spcPct val="100000"/>
              </a:lnSpc>
              <a:spcBef>
                <a:spcPts val="0"/>
              </a:spcBef>
              <a:buClr>
                <a:schemeClr val="accent1"/>
              </a:buClr>
              <a:buSzPts val="1700"/>
              <a:buFont typeface="Times New Roman"/>
              <a:buChar char="●"/>
            </a:pPr>
            <a:r>
              <a:rPr lang="en-US" sz="2400" dirty="0">
                <a:solidFill>
                  <a:schemeClr val="bg2">
                    <a:lumMod val="50000"/>
                  </a:schemeClr>
                </a:solidFill>
                <a:latin typeface="Times New Roman"/>
                <a:ea typeface="Times New Roman"/>
                <a:cs typeface="Times New Roman"/>
                <a:sym typeface="Times New Roman"/>
              </a:rPr>
              <a:t>Enable </a:t>
            </a:r>
            <a:r>
              <a:rPr lang="en-US" sz="2400" b="1" dirty="0">
                <a:solidFill>
                  <a:schemeClr val="bg2">
                    <a:lumMod val="50000"/>
                  </a:schemeClr>
                </a:solidFill>
                <a:latin typeface="Times New Roman"/>
                <a:ea typeface="Times New Roman"/>
                <a:cs typeface="Times New Roman"/>
                <a:sym typeface="Times New Roman"/>
              </a:rPr>
              <a:t>edges devices </a:t>
            </a:r>
            <a:r>
              <a:rPr lang="en-US" sz="2400" dirty="0">
                <a:solidFill>
                  <a:schemeClr val="bg2">
                    <a:lumMod val="50000"/>
                  </a:schemeClr>
                </a:solidFill>
                <a:latin typeface="Times New Roman"/>
                <a:ea typeface="Times New Roman"/>
                <a:cs typeface="Times New Roman"/>
                <a:sym typeface="Times New Roman"/>
              </a:rPr>
              <a:t>to do </a:t>
            </a:r>
            <a:r>
              <a:rPr lang="en-US" sz="2400" b="1" dirty="0">
                <a:solidFill>
                  <a:schemeClr val="bg2">
                    <a:lumMod val="50000"/>
                  </a:schemeClr>
                </a:solidFill>
                <a:latin typeface="Times New Roman"/>
                <a:ea typeface="Times New Roman"/>
                <a:cs typeface="Times New Roman"/>
                <a:sym typeface="Times New Roman"/>
              </a:rPr>
              <a:t>state of the art ML without centralized data </a:t>
            </a:r>
            <a:r>
              <a:rPr lang="en-US" sz="2400" dirty="0">
                <a:solidFill>
                  <a:schemeClr val="bg2">
                    <a:lumMod val="50000"/>
                  </a:schemeClr>
                </a:solidFill>
                <a:latin typeface="Times New Roman"/>
                <a:ea typeface="Times New Roman"/>
                <a:cs typeface="Times New Roman"/>
                <a:sym typeface="Times New Roman"/>
              </a:rPr>
              <a:t>with </a:t>
            </a:r>
            <a:r>
              <a:rPr lang="en-US" sz="2400" b="1" dirty="0">
                <a:solidFill>
                  <a:schemeClr val="bg2">
                    <a:lumMod val="50000"/>
                  </a:schemeClr>
                </a:solidFill>
                <a:latin typeface="Times New Roman"/>
                <a:ea typeface="Times New Roman"/>
                <a:cs typeface="Times New Roman"/>
                <a:sym typeface="Times New Roman"/>
              </a:rPr>
              <a:t>privacy</a:t>
            </a:r>
            <a:r>
              <a:rPr lang="en-US" sz="2400" dirty="0">
                <a:solidFill>
                  <a:schemeClr val="bg2">
                    <a:lumMod val="50000"/>
                  </a:schemeClr>
                </a:solidFill>
                <a:latin typeface="Times New Roman"/>
                <a:ea typeface="Times New Roman"/>
                <a:cs typeface="Times New Roman"/>
                <a:sym typeface="Times New Roman"/>
              </a:rPr>
              <a:t> by default</a:t>
            </a:r>
            <a:r>
              <a:rPr lang="en-US" sz="2800" b="1" dirty="0">
                <a:solidFill>
                  <a:schemeClr val="bg2">
                    <a:lumMod val="50000"/>
                  </a:schemeClr>
                </a:solidFill>
                <a:latin typeface="Times New Roman"/>
                <a:ea typeface="Times New Roman"/>
                <a:cs typeface="Times New Roman"/>
                <a:sym typeface="Times New Roman"/>
              </a:rPr>
              <a:t>. (Google 	I/O’19) </a:t>
            </a:r>
          </a:p>
          <a:p>
            <a:pPr marL="342891" indent="-342891" algn="just">
              <a:lnSpc>
                <a:spcPct val="100000"/>
              </a:lnSpc>
              <a:spcBef>
                <a:spcPts val="0"/>
              </a:spcBef>
              <a:buClr>
                <a:schemeClr val="accent1"/>
              </a:buClr>
              <a:buSzPts val="1700"/>
              <a:buFont typeface="Times New Roman"/>
              <a:buChar char="●"/>
            </a:pPr>
            <a:endParaRPr lang="en-US" sz="2800" b="1" dirty="0">
              <a:solidFill>
                <a:schemeClr val="bg2">
                  <a:lumMod val="50000"/>
                </a:schemeClr>
              </a:solidFill>
              <a:latin typeface="Times New Roman"/>
              <a:ea typeface="Times New Roman"/>
              <a:cs typeface="Times New Roman"/>
              <a:sym typeface="Times New Roman"/>
            </a:endParaRPr>
          </a:p>
          <a:p>
            <a:pPr marL="0" indent="0" algn="just">
              <a:lnSpc>
                <a:spcPct val="100000"/>
              </a:lnSpc>
              <a:spcBef>
                <a:spcPts val="0"/>
              </a:spcBef>
              <a:buClr>
                <a:schemeClr val="accent1"/>
              </a:buClr>
              <a:buSzPts val="1700"/>
              <a:buNone/>
            </a:pPr>
            <a:endParaRPr sz="2000" b="1" dirty="0">
              <a:solidFill>
                <a:schemeClr val="bg2">
                  <a:lumMod val="50000"/>
                </a:schemeClr>
              </a:solidFill>
              <a:latin typeface="Times New Roman"/>
              <a:ea typeface="Times New Roman"/>
              <a:cs typeface="Times New Roman"/>
              <a:sym typeface="Times New Roman"/>
            </a:endParaRPr>
          </a:p>
        </p:txBody>
      </p:sp>
      <p:sp>
        <p:nvSpPr>
          <p:cNvPr id="129" name="Google Shape;129;p6"/>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pic>
        <p:nvPicPr>
          <p:cNvPr id="3" name="Picture 2" descr="Shape&#10;&#10;Description automatically generated">
            <a:extLst>
              <a:ext uri="{FF2B5EF4-FFF2-40B4-BE49-F238E27FC236}">
                <a16:creationId xmlns:a16="http://schemas.microsoft.com/office/drawing/2014/main" id="{FD19B0D2-728E-694D-9458-5A9AC4F8A982}"/>
              </a:ext>
            </a:extLst>
          </p:cNvPr>
          <p:cNvPicPr>
            <a:picLocks noChangeAspect="1"/>
          </p:cNvPicPr>
          <p:nvPr/>
        </p:nvPicPr>
        <p:blipFill>
          <a:blip r:embed="rId3"/>
          <a:stretch>
            <a:fillRect/>
          </a:stretch>
        </p:blipFill>
        <p:spPr>
          <a:xfrm>
            <a:off x="1" y="2481944"/>
            <a:ext cx="6090140" cy="422761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341911"/>
          </a:xfrm>
        </p:spPr>
        <p:txBody>
          <a:bodyPr>
            <a:normAutofit fontScale="90000"/>
          </a:bodyPr>
          <a:lstStyle/>
          <a:p>
            <a:r>
              <a:rPr lang="en-US" dirty="0"/>
              <a:t>S</a:t>
            </a:r>
            <a:r>
              <a:rPr lang="en-EG" dirty="0"/>
              <a:t>ynchronous Federated learning</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a:xfrm>
            <a:off x="6585999" y="965600"/>
            <a:ext cx="5467455" cy="4926900"/>
          </a:xfrm>
        </p:spPr>
        <p:txBody>
          <a:bodyPr>
            <a:normAutofit/>
          </a:bodyPr>
          <a:lstStyle/>
          <a:p>
            <a:pPr>
              <a:buClr>
                <a:schemeClr val="accent1"/>
              </a:buClr>
            </a:pPr>
            <a:r>
              <a:rPr lang="en-US" sz="2400" b="1" dirty="0">
                <a:solidFill>
                  <a:schemeClr val="bg2">
                    <a:lumMod val="50000"/>
                  </a:schemeClr>
                </a:solidFill>
              </a:rPr>
              <a:t>T</a:t>
            </a:r>
            <a:r>
              <a:rPr lang="en-EG" sz="2400" b="1" dirty="0">
                <a:solidFill>
                  <a:schemeClr val="bg2">
                    <a:lumMod val="50000"/>
                  </a:schemeClr>
                </a:solidFill>
              </a:rPr>
              <a:t>he server have a generic model </a:t>
            </a:r>
          </a:p>
          <a:p>
            <a:pPr marL="114298" indent="0">
              <a:buNone/>
            </a:pPr>
            <a:endParaRPr lang="en-EG" sz="2400" b="1" dirty="0">
              <a:solidFill>
                <a:schemeClr val="bg2">
                  <a:lumMod val="50000"/>
                </a:schemeClr>
              </a:solidFill>
            </a:endParaRPr>
          </a:p>
          <a:p>
            <a:pPr lvl="1">
              <a:buClr>
                <a:schemeClr val="accent1"/>
              </a:buClr>
              <a:buFont typeface="Wingdings" pitchFamily="2" charset="2"/>
              <a:buChar char="Ø"/>
            </a:pPr>
            <a:r>
              <a:rPr lang="en-US" sz="1800" b="1" dirty="0">
                <a:solidFill>
                  <a:schemeClr val="bg2">
                    <a:lumMod val="50000"/>
                  </a:schemeClr>
                </a:solidFill>
              </a:rPr>
              <a:t>It initiates an u</a:t>
            </a:r>
            <a:r>
              <a:rPr lang="en-EG" sz="1800" b="1" dirty="0">
                <a:solidFill>
                  <a:schemeClr val="bg2">
                    <a:lumMod val="50000"/>
                  </a:schemeClr>
                </a:solidFill>
              </a:rPr>
              <a:t>ntrained model</a:t>
            </a:r>
          </a:p>
          <a:p>
            <a:pPr lvl="1">
              <a:buClr>
                <a:schemeClr val="accent1"/>
              </a:buClr>
              <a:buFont typeface="Wingdings" pitchFamily="2" charset="2"/>
              <a:buChar char="Ø"/>
            </a:pPr>
            <a:r>
              <a:rPr lang="en-US" sz="1800" b="1" dirty="0">
                <a:solidFill>
                  <a:schemeClr val="bg2">
                    <a:lumMod val="50000"/>
                  </a:schemeClr>
                </a:solidFill>
              </a:rPr>
              <a:t>W</a:t>
            </a:r>
            <a:r>
              <a:rPr lang="en-EG" sz="1800" b="1" dirty="0">
                <a:solidFill>
                  <a:schemeClr val="bg2">
                    <a:lumMod val="50000"/>
                  </a:schemeClr>
                </a:solidFill>
              </a:rPr>
              <a:t>ait all devices to send back the model.</a:t>
            </a:r>
          </a:p>
        </p:txBody>
      </p:sp>
      <p:pic>
        <p:nvPicPr>
          <p:cNvPr id="6" name="Picture 5" descr="A picture containing shape&#10;&#10;Description automatically generated">
            <a:extLst>
              <a:ext uri="{FF2B5EF4-FFF2-40B4-BE49-F238E27FC236}">
                <a16:creationId xmlns:a16="http://schemas.microsoft.com/office/drawing/2014/main" id="{934C87CA-FA1E-114D-927F-38085F02FD14}"/>
              </a:ext>
            </a:extLst>
          </p:cNvPr>
          <p:cNvPicPr>
            <a:picLocks noChangeAspect="1"/>
          </p:cNvPicPr>
          <p:nvPr/>
        </p:nvPicPr>
        <p:blipFill>
          <a:blip r:embed="rId2"/>
          <a:stretch>
            <a:fillRect/>
          </a:stretch>
        </p:blipFill>
        <p:spPr>
          <a:xfrm>
            <a:off x="0" y="1983178"/>
            <a:ext cx="6080166" cy="4871621"/>
          </a:xfrm>
          <a:prstGeom prst="rect">
            <a:avLst/>
          </a:prstGeom>
        </p:spPr>
      </p:pic>
    </p:spTree>
    <p:extLst>
      <p:ext uri="{BB962C8B-B14F-4D97-AF65-F5344CB8AC3E}">
        <p14:creationId xmlns:p14="http://schemas.microsoft.com/office/powerpoint/2010/main" val="2878276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341911"/>
          </a:xfrm>
        </p:spPr>
        <p:txBody>
          <a:bodyPr/>
          <a:lstStyle/>
          <a:p>
            <a:r>
              <a:rPr lang="en-EG" dirty="0"/>
              <a:t>FL</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pPr marL="114298" indent="0">
              <a:buNone/>
            </a:pPr>
            <a:r>
              <a:rPr lang="en-EG" dirty="0"/>
              <a:t>Sends the copy of the model to the edge nodes</a:t>
            </a:r>
          </a:p>
        </p:txBody>
      </p:sp>
      <p:pic>
        <p:nvPicPr>
          <p:cNvPr id="5" name="Picture 4" descr="A screenshot of a computer&#10;&#10;Description automatically generated with low confidence">
            <a:extLst>
              <a:ext uri="{FF2B5EF4-FFF2-40B4-BE49-F238E27FC236}">
                <a16:creationId xmlns:a16="http://schemas.microsoft.com/office/drawing/2014/main" id="{964746AE-5642-E346-BB1C-C864B46FBA49}"/>
              </a:ext>
            </a:extLst>
          </p:cNvPr>
          <p:cNvPicPr>
            <a:picLocks noChangeAspect="1"/>
          </p:cNvPicPr>
          <p:nvPr/>
        </p:nvPicPr>
        <p:blipFill>
          <a:blip r:embed="rId2"/>
          <a:stretch>
            <a:fillRect/>
          </a:stretch>
        </p:blipFill>
        <p:spPr>
          <a:xfrm>
            <a:off x="0" y="1496290"/>
            <a:ext cx="6127668" cy="5361709"/>
          </a:xfrm>
          <a:prstGeom prst="rect">
            <a:avLst/>
          </a:prstGeom>
        </p:spPr>
      </p:pic>
    </p:spTree>
    <p:extLst>
      <p:ext uri="{BB962C8B-B14F-4D97-AF65-F5344CB8AC3E}">
        <p14:creationId xmlns:p14="http://schemas.microsoft.com/office/powerpoint/2010/main" val="181279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341911"/>
          </a:xfrm>
        </p:spPr>
        <p:txBody>
          <a:bodyPr/>
          <a:lstStyle/>
          <a:p>
            <a:r>
              <a:rPr lang="en-EG" dirty="0"/>
              <a:t>FL</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r>
              <a:rPr lang="en-US" dirty="0"/>
              <a:t>P</a:t>
            </a:r>
            <a:r>
              <a:rPr lang="en-EG" dirty="0"/>
              <a:t>articipants’ nodes have untrained model</a:t>
            </a:r>
          </a:p>
        </p:txBody>
      </p:sp>
      <p:pic>
        <p:nvPicPr>
          <p:cNvPr id="5" name="Picture 4" descr="A screenshot of a computer&#10;&#10;Description automatically generated with low confidence">
            <a:extLst>
              <a:ext uri="{FF2B5EF4-FFF2-40B4-BE49-F238E27FC236}">
                <a16:creationId xmlns:a16="http://schemas.microsoft.com/office/drawing/2014/main" id="{14784CAD-8F24-9349-81B3-280091AFF7B4}"/>
              </a:ext>
            </a:extLst>
          </p:cNvPr>
          <p:cNvPicPr>
            <a:picLocks noChangeAspect="1"/>
          </p:cNvPicPr>
          <p:nvPr/>
        </p:nvPicPr>
        <p:blipFill>
          <a:blip r:embed="rId2"/>
          <a:stretch>
            <a:fillRect/>
          </a:stretch>
        </p:blipFill>
        <p:spPr>
          <a:xfrm>
            <a:off x="1" y="1983179"/>
            <a:ext cx="6075122" cy="4874821"/>
          </a:xfrm>
          <a:prstGeom prst="rect">
            <a:avLst/>
          </a:prstGeom>
        </p:spPr>
      </p:pic>
    </p:spTree>
    <p:extLst>
      <p:ext uri="{BB962C8B-B14F-4D97-AF65-F5344CB8AC3E}">
        <p14:creationId xmlns:p14="http://schemas.microsoft.com/office/powerpoint/2010/main" val="20455812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341911"/>
          </a:xfrm>
        </p:spPr>
        <p:txBody>
          <a:bodyPr/>
          <a:lstStyle/>
          <a:p>
            <a:r>
              <a:rPr lang="en-EG" dirty="0"/>
              <a:t>FL</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r>
              <a:rPr lang="en-US" dirty="0"/>
              <a:t>N</a:t>
            </a:r>
            <a:r>
              <a:rPr lang="en-EG" dirty="0"/>
              <a:t>odes have data on which to train the model</a:t>
            </a:r>
          </a:p>
          <a:p>
            <a:r>
              <a:rPr lang="en-US" dirty="0"/>
              <a:t>E</a:t>
            </a:r>
            <a:r>
              <a:rPr lang="en-EG" dirty="0"/>
              <a:t>ach node train the model to fit their unique data</a:t>
            </a:r>
          </a:p>
        </p:txBody>
      </p:sp>
      <p:pic>
        <p:nvPicPr>
          <p:cNvPr id="5" name="Picture 4" descr="A screenshot of a computer&#10;&#10;Description automatically generated with low confidence">
            <a:extLst>
              <a:ext uri="{FF2B5EF4-FFF2-40B4-BE49-F238E27FC236}">
                <a16:creationId xmlns:a16="http://schemas.microsoft.com/office/drawing/2014/main" id="{3CA71E03-F64D-6143-88EF-19FF06327183}"/>
              </a:ext>
            </a:extLst>
          </p:cNvPr>
          <p:cNvPicPr>
            <a:picLocks noChangeAspect="1"/>
          </p:cNvPicPr>
          <p:nvPr/>
        </p:nvPicPr>
        <p:blipFill>
          <a:blip r:embed="rId2"/>
          <a:stretch>
            <a:fillRect/>
          </a:stretch>
        </p:blipFill>
        <p:spPr>
          <a:xfrm>
            <a:off x="0" y="1578278"/>
            <a:ext cx="6112701" cy="5279721"/>
          </a:xfrm>
          <a:prstGeom prst="rect">
            <a:avLst/>
          </a:prstGeom>
        </p:spPr>
      </p:pic>
    </p:spTree>
    <p:extLst>
      <p:ext uri="{BB962C8B-B14F-4D97-AF65-F5344CB8AC3E}">
        <p14:creationId xmlns:p14="http://schemas.microsoft.com/office/powerpoint/2010/main" val="16266097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150930"/>
          </a:xfrm>
        </p:spPr>
        <p:txBody>
          <a:bodyPr>
            <a:normAutofit/>
          </a:bodyPr>
          <a:lstStyle/>
          <a:p>
            <a:r>
              <a:rPr lang="en-EG" dirty="0"/>
              <a:t>FL</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pPr marL="0" indent="0" algn="just">
              <a:lnSpc>
                <a:spcPct val="100000"/>
              </a:lnSpc>
              <a:spcBef>
                <a:spcPts val="320"/>
              </a:spcBef>
              <a:buSzPts val="1360"/>
              <a:buNone/>
            </a:pPr>
            <a:r>
              <a:rPr lang="en-US" sz="2400" b="1" dirty="0">
                <a:solidFill>
                  <a:schemeClr val="bg2">
                    <a:lumMod val="50000"/>
                  </a:schemeClr>
                </a:solidFill>
                <a:latin typeface="Times New Roman"/>
                <a:ea typeface="Times New Roman"/>
                <a:cs typeface="Times New Roman"/>
                <a:sym typeface="Times New Roman"/>
              </a:rPr>
              <a:t>Each node sends a copy of its trained model and weights  back to the server</a:t>
            </a:r>
            <a:endParaRPr lang="en-US" sz="2200" b="1" dirty="0">
              <a:solidFill>
                <a:schemeClr val="bg2">
                  <a:lumMod val="50000"/>
                </a:schemeClr>
              </a:solidFill>
            </a:endParaRPr>
          </a:p>
          <a:p>
            <a:endParaRPr lang="en-EG" dirty="0"/>
          </a:p>
        </p:txBody>
      </p:sp>
      <p:pic>
        <p:nvPicPr>
          <p:cNvPr id="5" name="Picture 4" descr="Graphical user interface, diagram&#10;&#10;Description automatically generated">
            <a:extLst>
              <a:ext uri="{FF2B5EF4-FFF2-40B4-BE49-F238E27FC236}">
                <a16:creationId xmlns:a16="http://schemas.microsoft.com/office/drawing/2014/main" id="{F1DE77AD-7B16-6F44-991C-9A826BB0B3D5}"/>
              </a:ext>
            </a:extLst>
          </p:cNvPr>
          <p:cNvPicPr>
            <a:picLocks noChangeAspect="1"/>
          </p:cNvPicPr>
          <p:nvPr/>
        </p:nvPicPr>
        <p:blipFill>
          <a:blip r:embed="rId2"/>
          <a:stretch>
            <a:fillRect/>
          </a:stretch>
        </p:blipFill>
        <p:spPr>
          <a:xfrm>
            <a:off x="0" y="1540701"/>
            <a:ext cx="6175332" cy="5317299"/>
          </a:xfrm>
          <a:prstGeom prst="rect">
            <a:avLst/>
          </a:prstGeom>
        </p:spPr>
      </p:pic>
    </p:spTree>
    <p:extLst>
      <p:ext uri="{BB962C8B-B14F-4D97-AF65-F5344CB8AC3E}">
        <p14:creationId xmlns:p14="http://schemas.microsoft.com/office/powerpoint/2010/main" val="22202161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2"/>
            <a:ext cx="5683708" cy="963040"/>
          </a:xfrm>
        </p:spPr>
        <p:txBody>
          <a:bodyPr/>
          <a:lstStyle/>
          <a:p>
            <a:r>
              <a:rPr lang="en-US" dirty="0"/>
              <a:t>F</a:t>
            </a:r>
            <a:r>
              <a:rPr lang="en-EG" dirty="0"/>
              <a:t>L</a:t>
            </a:r>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pPr marL="742932" lvl="1" indent="-285744" algn="just">
              <a:lnSpc>
                <a:spcPct val="100000"/>
              </a:lnSpc>
              <a:spcBef>
                <a:spcPts val="320"/>
              </a:spcBef>
              <a:buSzPts val="1360"/>
              <a:buFont typeface="Times New Roman"/>
              <a:buChar char="■"/>
            </a:pPr>
            <a:r>
              <a:rPr lang="en-US" sz="1600" b="1" dirty="0">
                <a:solidFill>
                  <a:schemeClr val="bg2">
                    <a:lumMod val="50000"/>
                  </a:schemeClr>
                </a:solidFill>
                <a:latin typeface="Times New Roman"/>
                <a:cs typeface="Times New Roman"/>
                <a:sym typeface="Times New Roman"/>
              </a:rPr>
              <a:t>The server combines these models and calculate the average </a:t>
            </a:r>
            <a:endParaRPr lang="en-US" b="1" dirty="0">
              <a:solidFill>
                <a:schemeClr val="bg2">
                  <a:lumMod val="50000"/>
                </a:schemeClr>
              </a:solidFill>
            </a:endParaRPr>
          </a:p>
          <a:p>
            <a:endParaRPr lang="en-EG" dirty="0"/>
          </a:p>
        </p:txBody>
      </p:sp>
      <p:pic>
        <p:nvPicPr>
          <p:cNvPr id="5" name="Picture 4" descr="A picture containing shape&#10;&#10;Description automatically generated">
            <a:extLst>
              <a:ext uri="{FF2B5EF4-FFF2-40B4-BE49-F238E27FC236}">
                <a16:creationId xmlns:a16="http://schemas.microsoft.com/office/drawing/2014/main" id="{071A8133-F9D7-5A4A-BA37-D9EB052E61AB}"/>
              </a:ext>
            </a:extLst>
          </p:cNvPr>
          <p:cNvPicPr>
            <a:picLocks noChangeAspect="1"/>
          </p:cNvPicPr>
          <p:nvPr/>
        </p:nvPicPr>
        <p:blipFill>
          <a:blip r:embed="rId2"/>
          <a:stretch>
            <a:fillRect/>
          </a:stretch>
        </p:blipFill>
        <p:spPr>
          <a:xfrm>
            <a:off x="0" y="1189972"/>
            <a:ext cx="6062597" cy="5668027"/>
          </a:xfrm>
          <a:prstGeom prst="rect">
            <a:avLst/>
          </a:prstGeom>
        </p:spPr>
      </p:pic>
    </p:spTree>
    <p:extLst>
      <p:ext uri="{BB962C8B-B14F-4D97-AF65-F5344CB8AC3E}">
        <p14:creationId xmlns:p14="http://schemas.microsoft.com/office/powerpoint/2010/main" val="595493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7F6D1-A8A0-254F-8D03-D7F0C267D668}"/>
              </a:ext>
            </a:extLst>
          </p:cNvPr>
          <p:cNvSpPr>
            <a:spLocks noGrp="1"/>
          </p:cNvSpPr>
          <p:nvPr>
            <p:ph type="title"/>
          </p:nvPr>
        </p:nvSpPr>
        <p:spPr>
          <a:xfrm>
            <a:off x="128369" y="201881"/>
            <a:ext cx="5393600" cy="1341911"/>
          </a:xfrm>
        </p:spPr>
        <p:txBody>
          <a:bodyPr>
            <a:normAutofit fontScale="90000"/>
          </a:bodyPr>
          <a:lstStyle/>
          <a:p>
            <a:r>
              <a:rPr lang="en-EG" dirty="0"/>
              <a:t>FedAvg algorithm</a:t>
            </a:r>
            <a:br>
              <a:rPr lang="en-EG" dirty="0"/>
            </a:br>
            <a:endParaRPr lang="en-EG" dirty="0"/>
          </a:p>
        </p:txBody>
      </p:sp>
      <p:sp>
        <p:nvSpPr>
          <p:cNvPr id="4" name="Text Placeholder 3">
            <a:extLst>
              <a:ext uri="{FF2B5EF4-FFF2-40B4-BE49-F238E27FC236}">
                <a16:creationId xmlns:a16="http://schemas.microsoft.com/office/drawing/2014/main" id="{143C28C0-2D52-A941-ACF3-EAE56E5C2C20}"/>
              </a:ext>
            </a:extLst>
          </p:cNvPr>
          <p:cNvSpPr>
            <a:spLocks noGrp="1"/>
          </p:cNvSpPr>
          <p:nvPr>
            <p:ph type="body" idx="2"/>
          </p:nvPr>
        </p:nvSpPr>
        <p:spPr/>
        <p:txBody>
          <a:bodyPr/>
          <a:lstStyle/>
          <a:p>
            <a:pPr marL="742938" lvl="1" indent="-285750" algn="just">
              <a:lnSpc>
                <a:spcPct val="100000"/>
              </a:lnSpc>
              <a:spcBef>
                <a:spcPts val="280"/>
              </a:spcBef>
              <a:buClr>
                <a:schemeClr val="accent1"/>
              </a:buClr>
              <a:buSzPts val="1190"/>
              <a:buFont typeface="Wingdings" pitchFamily="2" charset="2"/>
              <a:buChar char="§"/>
            </a:pPr>
            <a:r>
              <a:rPr lang="en-US" sz="1600" b="1" dirty="0">
                <a:solidFill>
                  <a:schemeClr val="bg2">
                    <a:lumMod val="50000"/>
                  </a:schemeClr>
                </a:solidFill>
                <a:latin typeface="Times New Roman"/>
                <a:ea typeface="Times New Roman"/>
                <a:cs typeface="Times New Roman"/>
                <a:sym typeface="Times New Roman"/>
              </a:rPr>
              <a:t>At this step, the server has the model that captures the pattens  in the training data of all  participant nodes.</a:t>
            </a:r>
          </a:p>
          <a:p>
            <a:pPr marL="1142971" lvl="2" indent="-228594" algn="just">
              <a:lnSpc>
                <a:spcPct val="100000"/>
              </a:lnSpc>
              <a:spcBef>
                <a:spcPts val="280"/>
              </a:spcBef>
              <a:buClr>
                <a:schemeClr val="accent1"/>
              </a:buClr>
              <a:buSzPts val="1190"/>
              <a:buFont typeface="Times New Roman"/>
              <a:buChar char="○"/>
            </a:pPr>
            <a:endParaRPr lang="en-US" sz="1600" b="1" dirty="0">
              <a:solidFill>
                <a:schemeClr val="bg2">
                  <a:lumMod val="50000"/>
                </a:schemeClr>
              </a:solidFill>
              <a:latin typeface="Times New Roman"/>
              <a:ea typeface="Times New Roman"/>
              <a:cs typeface="Times New Roman"/>
              <a:sym typeface="Times New Roman"/>
            </a:endParaRPr>
          </a:p>
          <a:p>
            <a:pPr marL="1142971" lvl="2" indent="-228594" algn="just">
              <a:lnSpc>
                <a:spcPct val="100000"/>
              </a:lnSpc>
              <a:spcBef>
                <a:spcPts val="280"/>
              </a:spcBef>
              <a:buClr>
                <a:schemeClr val="accent1"/>
              </a:buClr>
              <a:buSzPts val="1190"/>
              <a:buFont typeface="Times New Roman"/>
              <a:buChar char="○"/>
            </a:pPr>
            <a:r>
              <a:rPr lang="en-US" sz="1600" b="1" dirty="0">
                <a:solidFill>
                  <a:schemeClr val="bg2">
                    <a:lumMod val="50000"/>
                  </a:schemeClr>
                </a:solidFill>
                <a:latin typeface="Times New Roman"/>
                <a:ea typeface="Times New Roman"/>
                <a:cs typeface="Times New Roman"/>
                <a:sym typeface="Times New Roman"/>
              </a:rPr>
              <a:t>The steps are repeated in multiple rounds until a desirable accuracy is achieved.</a:t>
            </a:r>
          </a:p>
          <a:p>
            <a:pPr marL="1142971" lvl="2" indent="-228594" algn="just">
              <a:lnSpc>
                <a:spcPct val="100000"/>
              </a:lnSpc>
              <a:spcBef>
                <a:spcPts val="280"/>
              </a:spcBef>
              <a:buClr>
                <a:schemeClr val="accent1"/>
              </a:buClr>
              <a:buSzPts val="1190"/>
              <a:buFont typeface="Times New Roman"/>
              <a:buChar char="○"/>
            </a:pPr>
            <a:endParaRPr lang="en-US" sz="1600" b="1" dirty="0">
              <a:solidFill>
                <a:schemeClr val="bg2">
                  <a:lumMod val="50000"/>
                </a:schemeClr>
              </a:solidFill>
              <a:latin typeface="Times New Roman"/>
              <a:cs typeface="Times New Roman"/>
              <a:sym typeface="Times New Roman"/>
            </a:endParaRPr>
          </a:p>
          <a:p>
            <a:pPr marL="1142971" lvl="2" indent="-228594" algn="just">
              <a:lnSpc>
                <a:spcPct val="100000"/>
              </a:lnSpc>
              <a:spcBef>
                <a:spcPts val="280"/>
              </a:spcBef>
              <a:buClr>
                <a:schemeClr val="accent1"/>
              </a:buClr>
              <a:buSzPts val="1190"/>
              <a:buFont typeface="Times New Roman"/>
              <a:buChar char="○"/>
            </a:pPr>
            <a:endParaRPr lang="en-US" sz="1600" b="1" dirty="0">
              <a:solidFill>
                <a:schemeClr val="bg2">
                  <a:lumMod val="50000"/>
                </a:schemeClr>
              </a:solidFill>
              <a:latin typeface="Times New Roman"/>
              <a:cs typeface="Times New Roman"/>
              <a:sym typeface="Times New Roman"/>
            </a:endParaRPr>
          </a:p>
          <a:p>
            <a:pPr marL="914377" lvl="2" indent="0" algn="just">
              <a:lnSpc>
                <a:spcPct val="100000"/>
              </a:lnSpc>
              <a:spcBef>
                <a:spcPts val="280"/>
              </a:spcBef>
              <a:buClr>
                <a:schemeClr val="accent1"/>
              </a:buClr>
              <a:buSzPts val="1190"/>
              <a:buNone/>
            </a:pPr>
            <a:endParaRPr lang="en-US" sz="1600" b="1" dirty="0">
              <a:solidFill>
                <a:schemeClr val="bg2">
                  <a:lumMod val="50000"/>
                </a:schemeClr>
              </a:solidFill>
            </a:endParaRPr>
          </a:p>
          <a:p>
            <a:pPr marL="1142971" lvl="2" indent="-228594" algn="just">
              <a:lnSpc>
                <a:spcPct val="100000"/>
              </a:lnSpc>
              <a:spcBef>
                <a:spcPts val="280"/>
              </a:spcBef>
              <a:buClr>
                <a:schemeClr val="accent1"/>
              </a:buClr>
              <a:buSzPts val="1190"/>
              <a:buFont typeface="Times New Roman"/>
              <a:buChar char="○"/>
            </a:pPr>
            <a:r>
              <a:rPr lang="en-US" sz="1600" b="1" dirty="0">
                <a:solidFill>
                  <a:schemeClr val="bg2">
                    <a:lumMod val="50000"/>
                  </a:schemeClr>
                </a:solidFill>
                <a:latin typeface="Times New Roman"/>
                <a:ea typeface="Times New Roman"/>
                <a:cs typeface="Times New Roman"/>
                <a:sym typeface="Times New Roman"/>
              </a:rPr>
              <a:t>Thus, FL can be an important  distributed ML approach to secure IoT devices</a:t>
            </a:r>
            <a:endParaRPr lang="en-US" sz="1600" b="1" dirty="0">
              <a:solidFill>
                <a:schemeClr val="bg2">
                  <a:lumMod val="50000"/>
                </a:schemeClr>
              </a:solidFill>
            </a:endParaRPr>
          </a:p>
          <a:p>
            <a:endParaRPr lang="en-EG" dirty="0"/>
          </a:p>
        </p:txBody>
      </p:sp>
      <p:pic>
        <p:nvPicPr>
          <p:cNvPr id="5" name="Picture 4" descr="Diagram, shape, schematic&#10;&#10;Description automatically generated">
            <a:extLst>
              <a:ext uri="{FF2B5EF4-FFF2-40B4-BE49-F238E27FC236}">
                <a16:creationId xmlns:a16="http://schemas.microsoft.com/office/drawing/2014/main" id="{676F16C9-CD93-7F4C-AC2C-EEF333F0D2A7}"/>
              </a:ext>
            </a:extLst>
          </p:cNvPr>
          <p:cNvPicPr>
            <a:picLocks noChangeAspect="1"/>
          </p:cNvPicPr>
          <p:nvPr/>
        </p:nvPicPr>
        <p:blipFill>
          <a:blip r:embed="rId2"/>
          <a:stretch>
            <a:fillRect/>
          </a:stretch>
        </p:blipFill>
        <p:spPr>
          <a:xfrm>
            <a:off x="0" y="1543793"/>
            <a:ext cx="6096000" cy="5314208"/>
          </a:xfrm>
          <a:prstGeom prst="rect">
            <a:avLst/>
          </a:prstGeom>
        </p:spPr>
      </p:pic>
    </p:spTree>
    <p:extLst>
      <p:ext uri="{BB962C8B-B14F-4D97-AF65-F5344CB8AC3E}">
        <p14:creationId xmlns:p14="http://schemas.microsoft.com/office/powerpoint/2010/main" val="285253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85"/>
        <p:cNvGrpSpPr/>
        <p:nvPr/>
      </p:nvGrpSpPr>
      <p:grpSpPr>
        <a:xfrm>
          <a:off x="0" y="0"/>
          <a:ext cx="0" cy="0"/>
          <a:chOff x="0" y="0"/>
          <a:chExt cx="0" cy="0"/>
        </a:xfrm>
      </p:grpSpPr>
      <p:sp>
        <p:nvSpPr>
          <p:cNvPr id="86" name="Google Shape;86;p2"/>
          <p:cNvSpPr txBox="1">
            <a:spLocks noGrp="1"/>
          </p:cNvSpPr>
          <p:nvPr>
            <p:ph type="title"/>
          </p:nvPr>
        </p:nvSpPr>
        <p:spPr>
          <a:xfrm>
            <a:off x="0" y="1365336"/>
            <a:ext cx="7152361" cy="990167"/>
          </a:xfrm>
          <a:prstGeom prst="rect">
            <a:avLst/>
          </a:prstGeom>
          <a:solidFill>
            <a:schemeClr val="accent1"/>
          </a:solidFill>
          <a:ln>
            <a:noFill/>
          </a:ln>
        </p:spPr>
        <p:txBody>
          <a:bodyPr spcFirstLastPara="1" wrap="square" lIns="92075" tIns="46025" rIns="92075" bIns="46025" anchor="ctr" anchorCtr="0">
            <a:noAutofit/>
          </a:bodyPr>
          <a:lstStyle/>
          <a:p>
            <a:pPr>
              <a:buClr>
                <a:schemeClr val="dk2"/>
              </a:buClr>
              <a:buSzPts val="4000"/>
            </a:pPr>
            <a:r>
              <a:rPr lang="en-US" sz="4000" b="0" dirty="0">
                <a:ln>
                  <a:solidFill>
                    <a:sysClr val="windowText" lastClr="000000"/>
                  </a:solidFill>
                </a:ln>
                <a:solidFill>
                  <a:sysClr val="windowText" lastClr="000000"/>
                </a:solidFill>
                <a:latin typeface="Arial"/>
                <a:ea typeface="Arial"/>
                <a:cs typeface="Arial"/>
                <a:sym typeface="Arial"/>
              </a:rPr>
              <a:t>Outline</a:t>
            </a:r>
            <a:r>
              <a:rPr lang="en-US" sz="4000" b="0" dirty="0">
                <a:solidFill>
                  <a:srgbClr val="C00000"/>
                </a:solidFill>
                <a:latin typeface="Arial"/>
                <a:ea typeface="Arial"/>
                <a:cs typeface="Arial"/>
                <a:sym typeface="Arial"/>
              </a:rPr>
              <a:t> </a:t>
            </a:r>
            <a:endParaRPr dirty="0"/>
          </a:p>
        </p:txBody>
      </p:sp>
      <p:sp>
        <p:nvSpPr>
          <p:cNvPr id="87" name="Google Shape;87;p2"/>
          <p:cNvSpPr txBox="1">
            <a:spLocks noGrp="1"/>
          </p:cNvSpPr>
          <p:nvPr>
            <p:ph type="body" idx="2"/>
          </p:nvPr>
        </p:nvSpPr>
        <p:spPr>
          <a:xfrm>
            <a:off x="7076000" y="1341381"/>
            <a:ext cx="5116000" cy="4926900"/>
          </a:xfrm>
          <a:prstGeom prst="rect">
            <a:avLst/>
          </a:prstGeom>
          <a:solidFill>
            <a:schemeClr val="bg1"/>
          </a:solidFill>
          <a:ln>
            <a:solidFill>
              <a:schemeClr val="accent3"/>
            </a:solidFill>
          </a:ln>
        </p:spPr>
        <p:txBody>
          <a:bodyPr spcFirstLastPara="1" wrap="square" lIns="92075" tIns="46025" rIns="92075" bIns="46025" anchor="t" anchorCtr="0">
            <a:noAutofit/>
          </a:bodyPr>
          <a:lstStyle/>
          <a:p>
            <a:pPr marL="0" indent="0">
              <a:lnSpc>
                <a:spcPct val="100000"/>
              </a:lnSpc>
              <a:spcBef>
                <a:spcPts val="0"/>
              </a:spcBef>
              <a:buClr>
                <a:schemeClr val="accent1"/>
              </a:buClr>
              <a:buSzPts val="2380"/>
              <a:buNone/>
            </a:pPr>
            <a:endParaRPr lang="en-US" sz="2400" b="1" dirty="0">
              <a:solidFill>
                <a:schemeClr val="bg2"/>
              </a:solidFill>
              <a:latin typeface="+mn-lt"/>
              <a:ea typeface="Times New Roman"/>
              <a:cs typeface="Times New Roman"/>
              <a:sym typeface="Times New Roman"/>
            </a:endParaRPr>
          </a:p>
          <a:p>
            <a:pPr marL="342891" indent="-342891">
              <a:lnSpc>
                <a:spcPct val="100000"/>
              </a:lnSpc>
              <a:spcBef>
                <a:spcPts val="0"/>
              </a:spcBef>
              <a:buClr>
                <a:schemeClr val="accent1"/>
              </a:buClr>
              <a:buSzPts val="2380"/>
              <a:buFont typeface="Noto Sans Symbols"/>
              <a:buChar char="▪"/>
            </a:pPr>
            <a:r>
              <a:rPr lang="en-US" sz="2800" b="1" dirty="0">
                <a:solidFill>
                  <a:schemeClr val="bg2"/>
                </a:solidFill>
                <a:latin typeface="+mn-lt"/>
                <a:ea typeface="Times New Roman"/>
                <a:cs typeface="Times New Roman"/>
                <a:sym typeface="Times New Roman"/>
              </a:rPr>
              <a:t>Introduction </a:t>
            </a:r>
          </a:p>
          <a:p>
            <a:pPr marL="800079" lvl="1">
              <a:lnSpc>
                <a:spcPct val="100000"/>
              </a:lnSpc>
              <a:spcBef>
                <a:spcPts val="560"/>
              </a:spcBef>
              <a:buClr>
                <a:schemeClr val="accent1"/>
              </a:buClr>
              <a:buSzPts val="2380"/>
              <a:buFont typeface="Noto Sans Symbols"/>
              <a:buChar char="▪"/>
            </a:pPr>
            <a:r>
              <a:rPr lang="en-US" sz="2400" b="1" dirty="0">
                <a:solidFill>
                  <a:schemeClr val="bg2"/>
                </a:solidFill>
                <a:latin typeface="+mn-lt"/>
              </a:rPr>
              <a:t>Anomaly detection approaches </a:t>
            </a:r>
            <a:r>
              <a:rPr lang="en-US" sz="2400" b="1" dirty="0">
                <a:solidFill>
                  <a:schemeClr val="bg2"/>
                </a:solidFill>
                <a:latin typeface="+mn-lt"/>
                <a:ea typeface="Times New Roman"/>
                <a:cs typeface="Times New Roman"/>
                <a:sym typeface="Times New Roman"/>
              </a:rPr>
              <a:t>/Solutions</a:t>
            </a:r>
          </a:p>
          <a:p>
            <a:pPr marL="800079" lvl="1">
              <a:lnSpc>
                <a:spcPct val="100000"/>
              </a:lnSpc>
              <a:buClr>
                <a:schemeClr val="accent1"/>
              </a:buClr>
              <a:buSzPts val="2380"/>
              <a:buFont typeface="Noto Sans Symbols"/>
              <a:buChar char="▪"/>
            </a:pPr>
            <a:r>
              <a:rPr lang="en-US" sz="2400" b="1" dirty="0">
                <a:solidFill>
                  <a:schemeClr val="bg2"/>
                </a:solidFill>
              </a:rPr>
              <a:t>Motivation</a:t>
            </a:r>
          </a:p>
          <a:p>
            <a:pPr marL="800079" lvl="1">
              <a:lnSpc>
                <a:spcPct val="100000"/>
              </a:lnSpc>
              <a:buClr>
                <a:schemeClr val="accent1"/>
              </a:buClr>
              <a:buSzPts val="2380"/>
              <a:buFont typeface="Noto Sans Symbols"/>
              <a:buChar char="▪"/>
            </a:pPr>
            <a:r>
              <a:rPr lang="en-US" sz="2400" b="1" dirty="0">
                <a:solidFill>
                  <a:schemeClr val="bg2"/>
                </a:solidFill>
              </a:rPr>
              <a:t>The Project Objectives and goal</a:t>
            </a:r>
            <a:endParaRPr lang="en-US" sz="2800" b="1" dirty="0">
              <a:solidFill>
                <a:schemeClr val="bg2"/>
              </a:solidFill>
              <a:latin typeface="+mn-lt"/>
              <a:ea typeface="Times New Roman"/>
              <a:cs typeface="Times New Roman"/>
              <a:sym typeface="Times New Roman"/>
            </a:endParaRPr>
          </a:p>
          <a:p>
            <a:pPr marL="342891" indent="-342891">
              <a:lnSpc>
                <a:spcPct val="100000"/>
              </a:lnSpc>
              <a:spcBef>
                <a:spcPts val="560"/>
              </a:spcBef>
              <a:buClr>
                <a:schemeClr val="accent1"/>
              </a:buClr>
              <a:buSzPts val="2380"/>
              <a:buFont typeface="Noto Sans Symbols"/>
              <a:buChar char="▪"/>
            </a:pPr>
            <a:r>
              <a:rPr lang="en-US" sz="2800" b="1" dirty="0">
                <a:solidFill>
                  <a:schemeClr val="bg2"/>
                </a:solidFill>
                <a:latin typeface="+mn-lt"/>
                <a:ea typeface="Arial"/>
                <a:cs typeface="Arial"/>
                <a:sym typeface="Arial"/>
              </a:rPr>
              <a:t>Methodology </a:t>
            </a:r>
          </a:p>
          <a:p>
            <a:pPr marL="342891">
              <a:lnSpc>
                <a:spcPct val="100000"/>
              </a:lnSpc>
              <a:spcBef>
                <a:spcPts val="560"/>
              </a:spcBef>
              <a:buClr>
                <a:schemeClr val="accent1"/>
              </a:buClr>
              <a:buSzPts val="2380"/>
              <a:buFont typeface="Noto Sans Symbols"/>
              <a:buChar char="▪"/>
            </a:pPr>
            <a:r>
              <a:rPr lang="en-US" sz="2800" b="1" dirty="0">
                <a:solidFill>
                  <a:schemeClr val="bg2"/>
                </a:solidFill>
                <a:latin typeface="+mn-lt"/>
              </a:rPr>
              <a:t>Data Exploration</a:t>
            </a:r>
          </a:p>
          <a:p>
            <a:pPr marL="342891">
              <a:lnSpc>
                <a:spcPct val="100000"/>
              </a:lnSpc>
              <a:spcBef>
                <a:spcPts val="560"/>
              </a:spcBef>
              <a:buClr>
                <a:schemeClr val="accent1"/>
              </a:buClr>
              <a:buSzPts val="2380"/>
              <a:buFont typeface="Noto Sans Symbols"/>
              <a:buChar char="▪"/>
            </a:pPr>
            <a:r>
              <a:rPr lang="en-US" sz="2800" b="1" dirty="0">
                <a:solidFill>
                  <a:schemeClr val="bg2"/>
                </a:solidFill>
                <a:latin typeface="+mn-lt"/>
              </a:rPr>
              <a:t>Experiments and Results.</a:t>
            </a:r>
            <a:endParaRPr sz="2800" b="1" dirty="0">
              <a:solidFill>
                <a:schemeClr val="bg2"/>
              </a:solidFill>
              <a:latin typeface="+mn-lt"/>
            </a:endParaRPr>
          </a:p>
          <a:p>
            <a:pPr marL="342891" indent="-342891">
              <a:lnSpc>
                <a:spcPct val="100000"/>
              </a:lnSpc>
              <a:spcBef>
                <a:spcPts val="560"/>
              </a:spcBef>
              <a:buClr>
                <a:schemeClr val="accent1"/>
              </a:buClr>
              <a:buSzPts val="2380"/>
              <a:buFont typeface="Noto Sans Symbols"/>
              <a:buChar char="▪"/>
            </a:pPr>
            <a:r>
              <a:rPr lang="en-US" sz="2800" b="1" dirty="0">
                <a:solidFill>
                  <a:schemeClr val="bg2"/>
                </a:solidFill>
                <a:latin typeface="+mn-lt"/>
                <a:ea typeface="Arial"/>
                <a:cs typeface="Arial"/>
                <a:sym typeface="Arial"/>
              </a:rPr>
              <a:t>Conclusion </a:t>
            </a:r>
            <a:endParaRPr sz="2800" b="1" dirty="0">
              <a:solidFill>
                <a:schemeClr val="bg2"/>
              </a:solidFill>
              <a:latin typeface="+mn-lt"/>
              <a:ea typeface="Arial"/>
              <a:cs typeface="Arial"/>
              <a:sym typeface="Arial"/>
            </a:endParaRPr>
          </a:p>
          <a:p>
            <a:pPr marL="342891" indent="-245739">
              <a:lnSpc>
                <a:spcPct val="100000"/>
              </a:lnSpc>
              <a:buClr>
                <a:schemeClr val="accent1"/>
              </a:buClr>
              <a:buNone/>
            </a:pPr>
            <a:endParaRPr b="1" dirty="0">
              <a:solidFill>
                <a:schemeClr val="dk1"/>
              </a:solidFill>
              <a:latin typeface="Arial"/>
              <a:ea typeface="Arial"/>
              <a:cs typeface="Arial"/>
              <a:sym typeface="Arial"/>
            </a:endParaRPr>
          </a:p>
          <a:p>
            <a:pPr marL="342891" indent="-245739">
              <a:buClr>
                <a:schemeClr val="accent1"/>
              </a:buClr>
              <a:buNone/>
            </a:pPr>
            <a:endParaRPr b="1" dirty="0">
              <a:solidFill>
                <a:schemeClr val="dk1"/>
              </a:solidFill>
              <a:latin typeface="Arial"/>
              <a:ea typeface="Arial"/>
              <a:cs typeface="Arial"/>
              <a:sym typeface="Arial"/>
            </a:endParaRPr>
          </a:p>
        </p:txBody>
      </p:sp>
      <p:sp>
        <p:nvSpPr>
          <p:cNvPr id="88" name="Google Shape;88;p2"/>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dirty="0"/>
              <a:t>Document Classification: </a:t>
            </a:r>
            <a:r>
              <a:rPr lang="en-US" sz="800" dirty="0">
                <a:solidFill>
                  <a:srgbClr val="00C000"/>
                </a:solidFill>
              </a:rPr>
              <a:t>Unclassified</a:t>
            </a:r>
            <a:endParaRPr sz="1092" dirty="0"/>
          </a:p>
        </p:txBody>
      </p:sp>
      <p:pic>
        <p:nvPicPr>
          <p:cNvPr id="2050" name="Picture 2" descr="Top 10 IoT Disasters of 2019 | Threatpost">
            <a:extLst>
              <a:ext uri="{FF2B5EF4-FFF2-40B4-BE49-F238E27FC236}">
                <a16:creationId xmlns:a16="http://schemas.microsoft.com/office/drawing/2014/main" id="{32971314-E1D8-1146-92BE-60E8E6AB68B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267211"/>
            <a:ext cx="7114784" cy="400832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663ED73-054F-AF43-AC7A-EDFFB2D5BB08}"/>
              </a:ext>
            </a:extLst>
          </p:cNvPr>
          <p:cNvSpPr txBox="1"/>
          <p:nvPr/>
        </p:nvSpPr>
        <p:spPr>
          <a:xfrm>
            <a:off x="1327759" y="1377863"/>
            <a:ext cx="184731" cy="307777"/>
          </a:xfrm>
          <a:prstGeom prst="rect">
            <a:avLst/>
          </a:prstGeom>
          <a:noFill/>
        </p:spPr>
        <p:txBody>
          <a:bodyPr wrap="none" rtlCol="0">
            <a:spAutoFit/>
          </a:bodyPr>
          <a:lstStyle/>
          <a:p>
            <a:endParaRPr lang="en-EG"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7">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7">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8"/>
          <p:cNvSpPr txBox="1">
            <a:spLocks noGrp="1"/>
          </p:cNvSpPr>
          <p:nvPr>
            <p:ph type="title"/>
          </p:nvPr>
        </p:nvSpPr>
        <p:spPr>
          <a:xfrm>
            <a:off x="0" y="1386233"/>
            <a:ext cx="6400800" cy="2234400"/>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b="0" dirty="0">
                <a:latin typeface="Arial"/>
                <a:ea typeface="Arial"/>
                <a:cs typeface="Arial"/>
                <a:sym typeface="Arial"/>
              </a:rPr>
              <a:t>FL – Malware detection  in IoT networks</a:t>
            </a:r>
            <a:endParaRPr dirty="0"/>
          </a:p>
        </p:txBody>
      </p:sp>
      <p:sp>
        <p:nvSpPr>
          <p:cNvPr id="2" name="Subtitle 1">
            <a:extLst>
              <a:ext uri="{FF2B5EF4-FFF2-40B4-BE49-F238E27FC236}">
                <a16:creationId xmlns:a16="http://schemas.microsoft.com/office/drawing/2014/main" id="{5795F909-B579-AB4A-8C32-3206A3BAA87D}"/>
              </a:ext>
            </a:extLst>
          </p:cNvPr>
          <p:cNvSpPr>
            <a:spLocks noGrp="1"/>
          </p:cNvSpPr>
          <p:nvPr>
            <p:ph type="subTitle" idx="1"/>
          </p:nvPr>
        </p:nvSpPr>
        <p:spPr/>
        <p:txBody>
          <a:bodyPr/>
          <a:lstStyle/>
          <a:p>
            <a:r>
              <a:rPr lang="en-EG" dirty="0"/>
              <a:t>solutions cont’d</a:t>
            </a:r>
          </a:p>
        </p:txBody>
      </p:sp>
      <p:sp>
        <p:nvSpPr>
          <p:cNvPr id="148" name="Google Shape;148;p8"/>
          <p:cNvSpPr txBox="1">
            <a:spLocks noGrp="1"/>
          </p:cNvSpPr>
          <p:nvPr>
            <p:ph type="body" idx="2"/>
          </p:nvPr>
        </p:nvSpPr>
        <p:spPr>
          <a:prstGeom prst="rect">
            <a:avLst/>
          </a:prstGeom>
          <a:noFill/>
          <a:ln>
            <a:noFill/>
          </a:ln>
        </p:spPr>
        <p:txBody>
          <a:bodyPr spcFirstLastPara="1" wrap="square" lIns="92075" tIns="46025" rIns="92075" bIns="46025" anchor="t" anchorCtr="0">
            <a:noAutofit/>
          </a:bodyPr>
          <a:lstStyle/>
          <a:p>
            <a:pPr marL="742932" lvl="1" indent="-285744">
              <a:lnSpc>
                <a:spcPct val="100000"/>
              </a:lnSpc>
              <a:spcBef>
                <a:spcPts val="280"/>
              </a:spcBef>
              <a:buSzPts val="1190"/>
              <a:buNone/>
            </a:pPr>
            <a:endParaRPr dirty="0">
              <a:solidFill>
                <a:schemeClr val="bg2">
                  <a:lumMod val="50000"/>
                </a:schemeClr>
              </a:solidFill>
              <a:latin typeface="Times New Roman"/>
              <a:ea typeface="Times New Roman"/>
              <a:cs typeface="Times New Roman"/>
              <a:sym typeface="Times New Roman"/>
            </a:endParaRPr>
          </a:p>
          <a:p>
            <a:pPr marL="342891" indent="-342891">
              <a:lnSpc>
                <a:spcPct val="100000"/>
              </a:lnSpc>
              <a:buClr>
                <a:schemeClr val="accent1"/>
              </a:buClr>
              <a:buFont typeface="Times New Roman"/>
              <a:buChar char="●"/>
            </a:pPr>
            <a:r>
              <a:rPr lang="en-US" dirty="0">
                <a:solidFill>
                  <a:schemeClr val="bg2">
                    <a:lumMod val="50000"/>
                  </a:schemeClr>
                </a:solidFill>
                <a:latin typeface="Times New Roman"/>
                <a:ea typeface="Times New Roman"/>
                <a:cs typeface="Times New Roman"/>
                <a:sym typeface="Times New Roman"/>
              </a:rPr>
              <a:t>To ensure data privacy and securing IoT networks, </a:t>
            </a:r>
            <a:endParaRPr dirty="0">
              <a:solidFill>
                <a:schemeClr val="bg2">
                  <a:lumMod val="50000"/>
                </a:schemeClr>
              </a:solidFill>
            </a:endParaRPr>
          </a:p>
          <a:p>
            <a:pPr marL="457188" lvl="1" indent="0">
              <a:lnSpc>
                <a:spcPct val="100000"/>
              </a:lnSpc>
              <a:spcBef>
                <a:spcPts val="280"/>
              </a:spcBef>
              <a:buSzPts val="1190"/>
              <a:buNone/>
            </a:pPr>
            <a:r>
              <a:rPr lang="en-US" dirty="0">
                <a:solidFill>
                  <a:schemeClr val="bg2">
                    <a:lumMod val="50000"/>
                  </a:schemeClr>
                </a:solidFill>
                <a:latin typeface="Times New Roman"/>
                <a:ea typeface="Times New Roman"/>
                <a:cs typeface="Times New Roman"/>
                <a:sym typeface="Times New Roman"/>
              </a:rPr>
              <a:t>federated learning have been designed  [7, 17-21]. </a:t>
            </a:r>
            <a:endParaRPr lang="en-US" dirty="0">
              <a:solidFill>
                <a:schemeClr val="bg2">
                  <a:lumMod val="50000"/>
                </a:schemeClr>
              </a:solidFill>
            </a:endParaRPr>
          </a:p>
          <a:p>
            <a:pPr marL="457188" lvl="1" indent="0">
              <a:lnSpc>
                <a:spcPct val="100000"/>
              </a:lnSpc>
              <a:spcBef>
                <a:spcPts val="280"/>
              </a:spcBef>
              <a:buSzPts val="1190"/>
              <a:buNone/>
            </a:pPr>
            <a:endParaRPr dirty="0">
              <a:solidFill>
                <a:schemeClr val="bg2">
                  <a:lumMod val="50000"/>
                </a:schemeClr>
              </a:solidFill>
              <a:latin typeface="Times New Roman"/>
              <a:ea typeface="Times New Roman"/>
              <a:cs typeface="Times New Roman"/>
              <a:sym typeface="Times New Roman"/>
            </a:endParaRPr>
          </a:p>
          <a:p>
            <a:pPr marL="342891" algn="just">
              <a:lnSpc>
                <a:spcPct val="100000"/>
              </a:lnSpc>
              <a:buClr>
                <a:schemeClr val="accent1"/>
              </a:buClr>
              <a:buSzPts val="1700"/>
              <a:buFont typeface="Times New Roman"/>
              <a:buChar char="●"/>
            </a:pPr>
            <a:r>
              <a:rPr lang="en-US" sz="2000" dirty="0">
                <a:solidFill>
                  <a:schemeClr val="bg2">
                    <a:lumMod val="50000"/>
                  </a:schemeClr>
                </a:solidFill>
                <a:latin typeface="Times New Roman"/>
                <a:ea typeface="Times New Roman"/>
                <a:cs typeface="Times New Roman"/>
                <a:sym typeface="Times New Roman"/>
              </a:rPr>
              <a:t>Nguyen et al. [7] propose a synchronous FL Intrusion Detection System based on anomaly detection for IoT. </a:t>
            </a:r>
            <a:endParaRPr lang="en-US" dirty="0">
              <a:solidFill>
                <a:schemeClr val="bg2">
                  <a:lumMod val="50000"/>
                </a:schemeClr>
              </a:solidFill>
            </a:endParaRPr>
          </a:p>
          <a:p>
            <a:pPr marL="742932" lvl="1" indent="-285744" algn="just">
              <a:lnSpc>
                <a:spcPct val="100000"/>
              </a:lnSpc>
              <a:spcBef>
                <a:spcPts val="320"/>
              </a:spcBef>
              <a:buSzPts val="1360"/>
              <a:buFont typeface="Times New Roman"/>
              <a:buChar char="■"/>
            </a:pPr>
            <a:r>
              <a:rPr lang="en-US" sz="1600" dirty="0">
                <a:solidFill>
                  <a:schemeClr val="bg2">
                    <a:lumMod val="50000"/>
                  </a:schemeClr>
                </a:solidFill>
                <a:latin typeface="Times New Roman"/>
                <a:ea typeface="Times New Roman"/>
                <a:cs typeface="Times New Roman"/>
                <a:sym typeface="Times New Roman"/>
              </a:rPr>
              <a:t>Different security gateways, each monitoring the traffic of one  particular device type,</a:t>
            </a:r>
            <a:endParaRPr lang="en-US" dirty="0">
              <a:solidFill>
                <a:schemeClr val="bg2">
                  <a:lumMod val="50000"/>
                </a:schemeClr>
              </a:solidFill>
            </a:endParaRPr>
          </a:p>
          <a:p>
            <a:pPr marL="742932" lvl="1" indent="-285744" algn="just">
              <a:lnSpc>
                <a:spcPct val="100000"/>
              </a:lnSpc>
              <a:spcBef>
                <a:spcPts val="320"/>
              </a:spcBef>
              <a:buSzPts val="1360"/>
              <a:buFont typeface="Times New Roman"/>
              <a:buChar char="■"/>
            </a:pPr>
            <a:r>
              <a:rPr lang="en-US" sz="1600" dirty="0">
                <a:solidFill>
                  <a:schemeClr val="bg2">
                    <a:lumMod val="50000"/>
                  </a:schemeClr>
                </a:solidFill>
                <a:latin typeface="Times New Roman"/>
                <a:ea typeface="Times New Roman"/>
                <a:cs typeface="Times New Roman"/>
                <a:sym typeface="Times New Roman"/>
              </a:rPr>
              <a:t> locally train Gated Recurrent Unit model were used. </a:t>
            </a:r>
          </a:p>
        </p:txBody>
      </p:sp>
      <p:sp>
        <p:nvSpPr>
          <p:cNvPr id="149" name="Google Shape;149;p8"/>
          <p:cNvSpPr txBox="1"/>
          <p:nvPr/>
        </p:nvSpPr>
        <p:spPr>
          <a:xfrm>
            <a:off x="1524000" y="6475228"/>
            <a:ext cx="3483935" cy="382772"/>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
        <p:nvSpPr>
          <p:cNvPr id="6" name="Rounded Rectangle 5">
            <a:extLst>
              <a:ext uri="{FF2B5EF4-FFF2-40B4-BE49-F238E27FC236}">
                <a16:creationId xmlns:a16="http://schemas.microsoft.com/office/drawing/2014/main" id="{B4587FDE-FB83-CE9A-244E-8FCDB700A2A5}"/>
              </a:ext>
            </a:extLst>
          </p:cNvPr>
          <p:cNvSpPr/>
          <p:nvPr/>
        </p:nvSpPr>
        <p:spPr>
          <a:xfrm>
            <a:off x="776614" y="4346532"/>
            <a:ext cx="4960307" cy="98955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bg2">
                    <a:lumMod val="50000"/>
                  </a:schemeClr>
                </a:solidFill>
                <a:latin typeface="Aharoni" panose="02010803020104030203" pitchFamily="2" charset="-79"/>
                <a:cs typeface="Aharoni" panose="02010803020104030203" pitchFamily="2" charset="-79"/>
              </a:rPr>
              <a:t>Enforcement from</a:t>
            </a:r>
          </a:p>
          <a:p>
            <a:pPr algn="ctr"/>
            <a:r>
              <a:rPr lang="en-US" sz="2800" dirty="0">
                <a:solidFill>
                  <a:schemeClr val="bg2">
                    <a:lumMod val="50000"/>
                  </a:schemeClr>
                </a:solidFill>
                <a:latin typeface="Aharoni" panose="02010803020104030203" pitchFamily="2" charset="-79"/>
                <a:cs typeface="Aharoni" panose="02010803020104030203" pitchFamily="2" charset="-79"/>
              </a:rPr>
              <a:t>GDPR</a:t>
            </a:r>
          </a:p>
        </p:txBody>
      </p:sp>
      <p:pic>
        <p:nvPicPr>
          <p:cNvPr id="7" name="Picture 6">
            <a:extLst>
              <a:ext uri="{FF2B5EF4-FFF2-40B4-BE49-F238E27FC236}">
                <a16:creationId xmlns:a16="http://schemas.microsoft.com/office/drawing/2014/main" id="{098A5EFD-115A-FC9A-731C-B387AF6E1FAE}"/>
              </a:ext>
            </a:extLst>
          </p:cNvPr>
          <p:cNvPicPr>
            <a:picLocks noChangeAspect="1"/>
          </p:cNvPicPr>
          <p:nvPr/>
        </p:nvPicPr>
        <p:blipFill>
          <a:blip r:embed="rId3"/>
          <a:stretch>
            <a:fillRect/>
          </a:stretch>
        </p:blipFill>
        <p:spPr>
          <a:xfrm>
            <a:off x="2092890" y="5349600"/>
            <a:ext cx="2414899" cy="15084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1"/>
          <p:cNvSpPr txBox="1">
            <a:spLocks noGrp="1"/>
          </p:cNvSpPr>
          <p:nvPr>
            <p:ph type="title"/>
          </p:nvPr>
        </p:nvSpPr>
        <p:spPr>
          <a:xfrm>
            <a:off x="212401" y="386352"/>
            <a:ext cx="5393600" cy="2234400"/>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b="0" dirty="0">
                <a:latin typeface="Arial"/>
                <a:ea typeface="Arial"/>
                <a:cs typeface="Arial"/>
                <a:sym typeface="Arial"/>
              </a:rPr>
              <a:t>Cont’d</a:t>
            </a:r>
            <a:r>
              <a:rPr lang="en-US" sz="4000" b="0" dirty="0">
                <a:solidFill>
                  <a:schemeClr val="dk2"/>
                </a:solidFill>
                <a:latin typeface="Arial"/>
                <a:ea typeface="Arial"/>
                <a:cs typeface="Arial"/>
                <a:sym typeface="Arial"/>
              </a:rPr>
              <a:t> </a:t>
            </a:r>
            <a:endParaRPr dirty="0"/>
          </a:p>
        </p:txBody>
      </p:sp>
      <p:sp>
        <p:nvSpPr>
          <p:cNvPr id="2" name="Subtitle 1">
            <a:extLst>
              <a:ext uri="{FF2B5EF4-FFF2-40B4-BE49-F238E27FC236}">
                <a16:creationId xmlns:a16="http://schemas.microsoft.com/office/drawing/2014/main" id="{F05CBB32-22ED-F142-920C-B0519947CAE6}"/>
              </a:ext>
            </a:extLst>
          </p:cNvPr>
          <p:cNvSpPr>
            <a:spLocks noGrp="1"/>
          </p:cNvSpPr>
          <p:nvPr>
            <p:ph type="subTitle" idx="1"/>
          </p:nvPr>
        </p:nvSpPr>
        <p:spPr>
          <a:xfrm>
            <a:off x="328394" y="1925195"/>
            <a:ext cx="5393600" cy="1646700"/>
          </a:xfrm>
        </p:spPr>
        <p:txBody>
          <a:bodyPr/>
          <a:lstStyle/>
          <a:p>
            <a:r>
              <a:rPr lang="en-EG" dirty="0"/>
              <a:t>Literature review</a:t>
            </a:r>
          </a:p>
          <a:p>
            <a:endParaRPr lang="en-EG" dirty="0"/>
          </a:p>
        </p:txBody>
      </p:sp>
      <p:sp>
        <p:nvSpPr>
          <p:cNvPr id="179" name="Google Shape;179;p11"/>
          <p:cNvSpPr txBox="1">
            <a:spLocks noGrp="1"/>
          </p:cNvSpPr>
          <p:nvPr>
            <p:ph type="body" idx="2"/>
          </p:nvPr>
        </p:nvSpPr>
        <p:spPr>
          <a:prstGeom prst="rect">
            <a:avLst/>
          </a:prstGeom>
          <a:noFill/>
          <a:ln>
            <a:noFill/>
          </a:ln>
        </p:spPr>
        <p:txBody>
          <a:bodyPr spcFirstLastPara="1" wrap="square" lIns="92075" tIns="46025" rIns="92075" bIns="46025" anchor="t" anchorCtr="0">
            <a:noAutofit/>
          </a:bodyPr>
          <a:lstStyle/>
          <a:p>
            <a:pPr marL="342891" indent="-342891">
              <a:lnSpc>
                <a:spcPct val="100000"/>
              </a:lnSpc>
              <a:spcBef>
                <a:spcPts val="0"/>
              </a:spcBef>
              <a:buClr>
                <a:schemeClr val="accent1"/>
              </a:buClr>
              <a:buFont typeface="Times New Roman"/>
              <a:buChar char="●"/>
            </a:pPr>
            <a:endParaRPr lang="en-US" dirty="0">
              <a:solidFill>
                <a:schemeClr val="bg2">
                  <a:lumMod val="50000"/>
                </a:schemeClr>
              </a:solidFill>
              <a:latin typeface="Times New Roman"/>
              <a:ea typeface="Times New Roman"/>
              <a:cs typeface="Times New Roman"/>
              <a:sym typeface="Times New Roman"/>
            </a:endParaRPr>
          </a:p>
          <a:p>
            <a:pPr marL="342891" indent="-342891">
              <a:lnSpc>
                <a:spcPct val="100000"/>
              </a:lnSpc>
              <a:spcBef>
                <a:spcPts val="0"/>
              </a:spcBef>
              <a:buClr>
                <a:schemeClr val="accent1"/>
              </a:buClr>
              <a:buFont typeface="Times New Roman"/>
              <a:buChar char="●"/>
            </a:pPr>
            <a:endParaRPr lang="en-US" dirty="0">
              <a:solidFill>
                <a:schemeClr val="bg2">
                  <a:lumMod val="50000"/>
                </a:schemeClr>
              </a:solidFill>
              <a:latin typeface="Times New Roman"/>
              <a:ea typeface="Times New Roman"/>
              <a:cs typeface="Times New Roman"/>
              <a:sym typeface="Times New Roman"/>
            </a:endParaRPr>
          </a:p>
          <a:p>
            <a:pPr marL="342891" indent="-342891">
              <a:lnSpc>
                <a:spcPct val="100000"/>
              </a:lnSpc>
              <a:spcBef>
                <a:spcPts val="0"/>
              </a:spcBef>
              <a:buClr>
                <a:schemeClr val="accent1"/>
              </a:buClr>
              <a:buFont typeface="Times New Roman"/>
              <a:buChar char="●"/>
            </a:pPr>
            <a:endParaRPr lang="en-US" dirty="0">
              <a:solidFill>
                <a:schemeClr val="bg2">
                  <a:lumMod val="50000"/>
                </a:schemeClr>
              </a:solidFill>
              <a:latin typeface="Times New Roman"/>
              <a:ea typeface="Times New Roman"/>
              <a:cs typeface="Times New Roman"/>
              <a:sym typeface="Times New Roman"/>
            </a:endParaRPr>
          </a:p>
          <a:p>
            <a:pPr marL="342891">
              <a:lnSpc>
                <a:spcPct val="100000"/>
              </a:lnSpc>
              <a:buClr>
                <a:schemeClr val="accent1"/>
              </a:buClr>
              <a:buFont typeface="Times New Roman"/>
              <a:buChar char="●"/>
            </a:pPr>
            <a:r>
              <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K. Yadav</a:t>
            </a:r>
            <a:r>
              <a:rPr lang="en-EG"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  et al. in [30] applied </a:t>
            </a:r>
            <a:r>
              <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 have applied the unsupervised </a:t>
            </a:r>
            <a:r>
              <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rPr>
              <a:t>synchronous</a:t>
            </a:r>
            <a:r>
              <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 Federated learning for detecting anomalies in IoT devices without compromising the data privacy,</a:t>
            </a:r>
          </a:p>
          <a:p>
            <a:pPr marL="342891">
              <a:lnSpc>
                <a:spcPct val="100000"/>
              </a:lnSpc>
              <a:buClr>
                <a:schemeClr val="accent1"/>
              </a:buClr>
              <a:buFont typeface="Times New Roman"/>
              <a:buChar char="●"/>
            </a:pPr>
            <a:endPar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endParaRPr>
          </a:p>
          <a:p>
            <a:pPr marL="342891">
              <a:lnSpc>
                <a:spcPct val="100000"/>
              </a:lnSpc>
              <a:buClr>
                <a:schemeClr val="accent1"/>
              </a:buClr>
              <a:buFont typeface="Times New Roman"/>
              <a:buChar char="●"/>
            </a:pPr>
            <a:r>
              <a:rPr lang="en-US"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 however, they used dataset that does not contain IoT and IIoT traffic to train and evaluate the model</a:t>
            </a:r>
            <a:r>
              <a:rPr lang="en-EG"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rPr>
              <a:t>.</a:t>
            </a:r>
          </a:p>
          <a:p>
            <a:pPr marL="342891">
              <a:lnSpc>
                <a:spcPct val="100000"/>
              </a:lnSpc>
              <a:buClr>
                <a:schemeClr val="accent1"/>
              </a:buClr>
              <a:buFont typeface="Times New Roman"/>
              <a:buChar char="●"/>
            </a:pPr>
            <a:endParaRPr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endParaRPr>
          </a:p>
          <a:p>
            <a:pPr marL="742932" lvl="1" indent="-285744">
              <a:lnSpc>
                <a:spcPct val="100000"/>
              </a:lnSpc>
              <a:spcBef>
                <a:spcPts val="280"/>
              </a:spcBef>
              <a:buSzPts val="1190"/>
              <a:buNone/>
            </a:pPr>
            <a:r>
              <a:rPr lang="en-US" dirty="0">
                <a:solidFill>
                  <a:schemeClr val="bg2">
                    <a:lumMod val="50000"/>
                  </a:schemeClr>
                </a:solidFill>
                <a:latin typeface="Times New Roman"/>
                <a:ea typeface="Times New Roman"/>
                <a:cs typeface="Times New Roman"/>
                <a:sym typeface="Times New Roman"/>
              </a:rPr>
              <a:t> </a:t>
            </a:r>
            <a:endParaRPr dirty="0">
              <a:solidFill>
                <a:schemeClr val="bg2">
                  <a:lumMod val="50000"/>
                </a:schemeClr>
              </a:solidFill>
            </a:endParaRPr>
          </a:p>
        </p:txBody>
      </p:sp>
      <p:sp>
        <p:nvSpPr>
          <p:cNvPr id="180" name="Google Shape;180;p11"/>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pic>
        <p:nvPicPr>
          <p:cNvPr id="6" name="Google Shape;159;p9">
            <a:extLst>
              <a:ext uri="{FF2B5EF4-FFF2-40B4-BE49-F238E27FC236}">
                <a16:creationId xmlns:a16="http://schemas.microsoft.com/office/drawing/2014/main" id="{627102CF-7EBC-2A63-162D-60D48046EA0D}"/>
              </a:ext>
            </a:extLst>
          </p:cNvPr>
          <p:cNvPicPr preferRelativeResize="0"/>
          <p:nvPr/>
        </p:nvPicPr>
        <p:blipFill rotWithShape="1">
          <a:blip r:embed="rId3">
            <a:alphaModFix/>
          </a:blip>
          <a:srcRect/>
          <a:stretch/>
        </p:blipFill>
        <p:spPr>
          <a:xfrm>
            <a:off x="328394" y="2937510"/>
            <a:ext cx="5000625" cy="336010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C9B7-8622-1C47-B87C-116BC9AE6BA7}"/>
              </a:ext>
            </a:extLst>
          </p:cNvPr>
          <p:cNvSpPr>
            <a:spLocks noGrp="1"/>
          </p:cNvSpPr>
          <p:nvPr>
            <p:ph type="title"/>
          </p:nvPr>
        </p:nvSpPr>
        <p:spPr/>
        <p:txBody>
          <a:bodyPr/>
          <a:lstStyle/>
          <a:p>
            <a:r>
              <a:rPr lang="en-US" dirty="0"/>
              <a:t>Statistical Heterogeneity</a:t>
            </a:r>
          </a:p>
        </p:txBody>
      </p:sp>
      <p:sp>
        <p:nvSpPr>
          <p:cNvPr id="3" name="Subtitle 2">
            <a:extLst>
              <a:ext uri="{FF2B5EF4-FFF2-40B4-BE49-F238E27FC236}">
                <a16:creationId xmlns:a16="http://schemas.microsoft.com/office/drawing/2014/main" id="{517C40E1-E79C-9140-8B81-45F9E608AD59}"/>
              </a:ext>
            </a:extLst>
          </p:cNvPr>
          <p:cNvSpPr>
            <a:spLocks noGrp="1"/>
          </p:cNvSpPr>
          <p:nvPr>
            <p:ph type="subTitle" idx="1"/>
          </p:nvPr>
        </p:nvSpPr>
        <p:spPr/>
        <p:txBody>
          <a:bodyPr/>
          <a:lstStyle/>
          <a:p>
            <a:r>
              <a:rPr lang="en-US" dirty="0"/>
              <a:t>I</a:t>
            </a:r>
            <a:r>
              <a:rPr lang="en-EG" dirty="0"/>
              <a:t>ssues</a:t>
            </a:r>
          </a:p>
          <a:p>
            <a:r>
              <a:rPr lang="en-US" b="1" dirty="0">
                <a:solidFill>
                  <a:srgbClr val="FF0000"/>
                </a:solidFill>
              </a:rPr>
              <a:t>Challenge of IoT data anomaly detection:</a:t>
            </a:r>
          </a:p>
          <a:p>
            <a:endParaRPr lang="en-EG" dirty="0"/>
          </a:p>
        </p:txBody>
      </p:sp>
      <p:sp>
        <p:nvSpPr>
          <p:cNvPr id="4" name="Text Placeholder 3">
            <a:extLst>
              <a:ext uri="{FF2B5EF4-FFF2-40B4-BE49-F238E27FC236}">
                <a16:creationId xmlns:a16="http://schemas.microsoft.com/office/drawing/2014/main" id="{16329554-FFFC-2F4C-A5FD-A38934EAD093}"/>
              </a:ext>
            </a:extLst>
          </p:cNvPr>
          <p:cNvSpPr>
            <a:spLocks noGrp="1"/>
          </p:cNvSpPr>
          <p:nvPr>
            <p:ph type="body" idx="2"/>
          </p:nvPr>
        </p:nvSpPr>
        <p:spPr/>
        <p:txBody>
          <a:bodyPr/>
          <a:lstStyle/>
          <a:p>
            <a:r>
              <a:rPr lang="en-EG" dirty="0"/>
              <a:t>Non-IID - </a:t>
            </a:r>
            <a:r>
              <a:rPr lang="en-US" dirty="0"/>
              <a:t>Non-independent and identically distributed (Non-IID) data</a:t>
            </a:r>
          </a:p>
          <a:p>
            <a:endParaRPr lang="en-EG" dirty="0"/>
          </a:p>
        </p:txBody>
      </p:sp>
    </p:spTree>
    <p:extLst>
      <p:ext uri="{BB962C8B-B14F-4D97-AF65-F5344CB8AC3E}">
        <p14:creationId xmlns:p14="http://schemas.microsoft.com/office/powerpoint/2010/main" val="27657256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2CA40-9ED6-4047-B64E-3AFC1F9FA4B0}"/>
              </a:ext>
            </a:extLst>
          </p:cNvPr>
          <p:cNvSpPr>
            <a:spLocks noGrp="1"/>
          </p:cNvSpPr>
          <p:nvPr>
            <p:ph type="title"/>
          </p:nvPr>
        </p:nvSpPr>
        <p:spPr/>
        <p:txBody>
          <a:bodyPr/>
          <a:lstStyle/>
          <a:p>
            <a:r>
              <a:rPr lang="en-EG" dirty="0"/>
              <a:t>Motivation for the project</a:t>
            </a:r>
          </a:p>
        </p:txBody>
      </p:sp>
      <p:sp>
        <p:nvSpPr>
          <p:cNvPr id="3" name="Text Placeholder 2">
            <a:extLst>
              <a:ext uri="{FF2B5EF4-FFF2-40B4-BE49-F238E27FC236}">
                <a16:creationId xmlns:a16="http://schemas.microsoft.com/office/drawing/2014/main" id="{2FC35828-8264-33B1-FE74-A492656A09E7}"/>
              </a:ext>
            </a:extLst>
          </p:cNvPr>
          <p:cNvSpPr>
            <a:spLocks noGrp="1"/>
          </p:cNvSpPr>
          <p:nvPr>
            <p:ph type="body" idx="1"/>
          </p:nvPr>
        </p:nvSpPr>
        <p:spPr>
          <a:xfrm>
            <a:off x="415600" y="1245870"/>
            <a:ext cx="11360800" cy="5417820"/>
          </a:xfrm>
        </p:spPr>
        <p:txBody>
          <a:bodyPr>
            <a:normAutofit fontScale="92500" lnSpcReduction="10000"/>
          </a:bodyPr>
          <a:lstStyle/>
          <a:p>
            <a:pPr algn="just">
              <a:lnSpc>
                <a:spcPct val="160000"/>
              </a:lnSpc>
            </a:pPr>
            <a:r>
              <a:rPr lang="en-US" b="1" dirty="0"/>
              <a:t>data legislators and regulatory agencies have been putting a lot of effort into making sure that personal data is secured</a:t>
            </a:r>
          </a:p>
          <a:p>
            <a:pPr lvl="1" algn="just">
              <a:lnSpc>
                <a:spcPct val="160000"/>
              </a:lnSpc>
            </a:pPr>
            <a:r>
              <a:rPr lang="en-US" b="1" dirty="0"/>
              <a:t>data gathering even more difficult [3, 34, 35].</a:t>
            </a:r>
          </a:p>
          <a:p>
            <a:pPr algn="just">
              <a:lnSpc>
                <a:spcPct val="160000"/>
              </a:lnSpc>
            </a:pPr>
            <a:r>
              <a:rPr lang="en-US" b="1" dirty="0"/>
              <a:t>  Industries reluctant to share their data due to peer competition, privacy concerns, and other potential concerns [20]</a:t>
            </a:r>
          </a:p>
          <a:p>
            <a:pPr lvl="1" algn="just">
              <a:lnSpc>
                <a:spcPct val="160000"/>
              </a:lnSpc>
            </a:pPr>
            <a:r>
              <a:rPr lang="en-US" b="1" dirty="0"/>
              <a:t>gathering data from different reliable sources, especially for IoT devices that hold critical data for their owners, is almost impossible if not costly. </a:t>
            </a:r>
          </a:p>
          <a:p>
            <a:pPr algn="just">
              <a:lnSpc>
                <a:spcPct val="160000"/>
              </a:lnSpc>
            </a:pPr>
            <a:r>
              <a:rPr lang="en-US" b="1" dirty="0"/>
              <a:t>For this reason, </a:t>
            </a:r>
          </a:p>
          <a:p>
            <a:pPr lvl="1" algn="just">
              <a:lnSpc>
                <a:spcPct val="160000"/>
              </a:lnSpc>
            </a:pPr>
            <a:r>
              <a:rPr lang="en-US" b="1" dirty="0"/>
              <a:t>the ML models built by utilizing distributed datasets are the possible solution</a:t>
            </a:r>
            <a:endParaRPr lang="en-EG" b="1" dirty="0"/>
          </a:p>
          <a:p>
            <a:pPr algn="just">
              <a:lnSpc>
                <a:spcPct val="160000"/>
              </a:lnSpc>
            </a:pPr>
            <a:r>
              <a:rPr lang="en-US" b="1" dirty="0"/>
              <a:t>Furthermore, </a:t>
            </a:r>
          </a:p>
          <a:p>
            <a:pPr lvl="1" algn="just">
              <a:lnSpc>
                <a:spcPct val="160000"/>
              </a:lnSpc>
            </a:pPr>
            <a:r>
              <a:rPr lang="en-US" b="1" dirty="0"/>
              <a:t>as the edge device architecture evolves, the attacks against them evolves making the network cyber-attack flow behaviors change leading to high false negatives if the intelligent intrusion detection systems used have been trained and tested on datasets that do not mirror modern attacks.  </a:t>
            </a:r>
          </a:p>
          <a:p>
            <a:pPr lvl="1" algn="just">
              <a:lnSpc>
                <a:spcPct val="160000"/>
              </a:lnSpc>
            </a:pPr>
            <a:r>
              <a:rPr lang="en-US" b="1" dirty="0"/>
              <a:t>Thus, evaluating FL model, although it has the benefit of data privacy preserving needs to be performed on modern datasets that reflect modern IIoT attacks in an unsupervised manner.  </a:t>
            </a:r>
            <a:endParaRPr lang="en-EG" b="1" dirty="0"/>
          </a:p>
          <a:p>
            <a:endParaRPr lang="en-EG" b="1" dirty="0"/>
          </a:p>
        </p:txBody>
      </p:sp>
    </p:spTree>
    <p:extLst>
      <p:ext uri="{BB962C8B-B14F-4D97-AF65-F5344CB8AC3E}">
        <p14:creationId xmlns:p14="http://schemas.microsoft.com/office/powerpoint/2010/main" val="4275755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4BD53-DEE4-1AE2-6AE2-B5CCB246AE82}"/>
              </a:ext>
            </a:extLst>
          </p:cNvPr>
          <p:cNvSpPr>
            <a:spLocks noGrp="1"/>
          </p:cNvSpPr>
          <p:nvPr>
            <p:ph type="title"/>
          </p:nvPr>
        </p:nvSpPr>
        <p:spPr/>
        <p:txBody>
          <a:bodyPr/>
          <a:lstStyle/>
          <a:p>
            <a:r>
              <a:rPr lang="en-US" dirty="0"/>
              <a:t>P</a:t>
            </a:r>
            <a:r>
              <a:rPr lang="en-EG" dirty="0"/>
              <a:t>roblem statement.</a:t>
            </a:r>
          </a:p>
        </p:txBody>
      </p:sp>
      <p:sp>
        <p:nvSpPr>
          <p:cNvPr id="3" name="Text Placeholder 2">
            <a:extLst>
              <a:ext uri="{FF2B5EF4-FFF2-40B4-BE49-F238E27FC236}">
                <a16:creationId xmlns:a16="http://schemas.microsoft.com/office/drawing/2014/main" id="{0ED58779-C14B-60ED-8E89-E7E949F1D776}"/>
              </a:ext>
            </a:extLst>
          </p:cNvPr>
          <p:cNvSpPr>
            <a:spLocks noGrp="1"/>
          </p:cNvSpPr>
          <p:nvPr>
            <p:ph type="body" idx="1"/>
          </p:nvPr>
        </p:nvSpPr>
        <p:spPr>
          <a:xfrm>
            <a:off x="415600" y="1688434"/>
            <a:ext cx="11360800" cy="4792376"/>
          </a:xfrm>
        </p:spPr>
        <p:txBody>
          <a:bodyPr>
            <a:normAutofit/>
          </a:bodyPr>
          <a:lstStyle/>
          <a:p>
            <a:pPr>
              <a:lnSpc>
                <a:spcPct val="150000"/>
              </a:lnSpc>
              <a:buClr>
                <a:srgbClr val="C00000"/>
              </a:buClr>
            </a:pPr>
            <a:r>
              <a:rPr lang="en-US" b="1" dirty="0"/>
              <a:t>To comply with data security,  synchronous federated learning (FL) techniques for securing billions of vulnerable IoT/IIoT edge devices’ network, has started to gain popularity. </a:t>
            </a:r>
          </a:p>
          <a:p>
            <a:pPr>
              <a:lnSpc>
                <a:spcPct val="150000"/>
              </a:lnSpc>
              <a:buClr>
                <a:srgbClr val="C00000"/>
              </a:buClr>
            </a:pPr>
            <a:r>
              <a:rPr lang="en-US" b="1" dirty="0"/>
              <a:t>FL models for IoT/IIoT edge devices’ network are trained and evaluate on old datasets . </a:t>
            </a:r>
          </a:p>
          <a:p>
            <a:pPr lvl="1">
              <a:lnSpc>
                <a:spcPct val="150000"/>
              </a:lnSpc>
              <a:buClr>
                <a:srgbClr val="C00000"/>
              </a:buClr>
            </a:pPr>
            <a:r>
              <a:rPr lang="en-US" b="1" dirty="0"/>
              <a:t>most of those research has been tested on datasets that are not representing modern IoT/IIoT devices and these devices’ architecture have been growing as the technology advances.</a:t>
            </a:r>
          </a:p>
          <a:p>
            <a:pPr>
              <a:lnSpc>
                <a:spcPct val="150000"/>
              </a:lnSpc>
            </a:pPr>
            <a:r>
              <a:rPr lang="en-US" b="1" dirty="0"/>
              <a:t>Moreover, new attacks also evolve making it impossible to detect attacks that are specific to modern IIoT edge devices. </a:t>
            </a:r>
          </a:p>
          <a:p>
            <a:pPr lvl="1">
              <a:lnSpc>
                <a:spcPct val="150000"/>
              </a:lnSpc>
            </a:pPr>
            <a:r>
              <a:rPr lang="en-US" b="1" dirty="0"/>
              <a:t>it is very important to use datasets that closely mirror real-world IoT/IIoT applications.</a:t>
            </a:r>
          </a:p>
          <a:p>
            <a:pPr>
              <a:lnSpc>
                <a:spcPct val="150000"/>
              </a:lnSpc>
            </a:pPr>
            <a:r>
              <a:rPr lang="en-US" b="1" dirty="0"/>
              <a:t>datasets are generated across heterogenous edge devices and are unlabeled. </a:t>
            </a:r>
          </a:p>
          <a:p>
            <a:pPr lvl="1">
              <a:lnSpc>
                <a:spcPct val="150000"/>
              </a:lnSpc>
            </a:pPr>
            <a:r>
              <a:rPr lang="en-US" b="1" dirty="0"/>
              <a:t>Unsupervised FL models  trained and evaluated on modern datasets are  needed</a:t>
            </a:r>
            <a:endParaRPr lang="en-EG" b="1" dirty="0"/>
          </a:p>
        </p:txBody>
      </p:sp>
    </p:spTree>
    <p:extLst>
      <p:ext uri="{BB962C8B-B14F-4D97-AF65-F5344CB8AC3E}">
        <p14:creationId xmlns:p14="http://schemas.microsoft.com/office/powerpoint/2010/main" val="901486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EB826-1A5C-7083-0AB6-719FE283198A}"/>
              </a:ext>
            </a:extLst>
          </p:cNvPr>
          <p:cNvSpPr>
            <a:spLocks noGrp="1"/>
          </p:cNvSpPr>
          <p:nvPr>
            <p:ph type="title"/>
          </p:nvPr>
        </p:nvSpPr>
        <p:spPr>
          <a:xfrm>
            <a:off x="831200" y="159028"/>
            <a:ext cx="11360800" cy="943200"/>
          </a:xfrm>
        </p:spPr>
        <p:txBody>
          <a:bodyPr>
            <a:normAutofit fontScale="90000"/>
          </a:bodyPr>
          <a:lstStyle/>
          <a:p>
            <a:r>
              <a:rPr lang="en-US" dirty="0">
                <a:latin typeface="Arial"/>
                <a:ea typeface="Arial"/>
                <a:cs typeface="Arial"/>
                <a:sym typeface="Arial"/>
              </a:rPr>
              <a:t>Project </a:t>
            </a:r>
            <a:r>
              <a:rPr lang="en-US" b="0" dirty="0">
                <a:latin typeface="Arial"/>
                <a:ea typeface="Arial"/>
                <a:cs typeface="Arial"/>
                <a:sym typeface="Arial"/>
              </a:rPr>
              <a:t>  </a:t>
            </a:r>
            <a:r>
              <a:rPr lang="en-US" dirty="0">
                <a:effectLst/>
                <a:latin typeface="Helvetica" pitchFamily="2" charset="0"/>
              </a:rPr>
              <a:t>Objectives</a:t>
            </a:r>
            <a:br>
              <a:rPr lang="en-US" dirty="0">
                <a:effectLst/>
                <a:latin typeface="Helvetica" pitchFamily="2" charset="0"/>
              </a:rPr>
            </a:br>
            <a:endParaRPr lang="en-EG" dirty="0"/>
          </a:p>
        </p:txBody>
      </p:sp>
      <p:sp>
        <p:nvSpPr>
          <p:cNvPr id="3" name="Text Placeholder 2">
            <a:extLst>
              <a:ext uri="{FF2B5EF4-FFF2-40B4-BE49-F238E27FC236}">
                <a16:creationId xmlns:a16="http://schemas.microsoft.com/office/drawing/2014/main" id="{352001F5-BE4E-B2E3-5395-BC51E3D77BDB}"/>
              </a:ext>
            </a:extLst>
          </p:cNvPr>
          <p:cNvSpPr>
            <a:spLocks noGrp="1"/>
          </p:cNvSpPr>
          <p:nvPr>
            <p:ph type="body" idx="1"/>
          </p:nvPr>
        </p:nvSpPr>
        <p:spPr>
          <a:xfrm>
            <a:off x="324160" y="1227150"/>
            <a:ext cx="11360800" cy="5630850"/>
          </a:xfrm>
        </p:spPr>
        <p:txBody>
          <a:bodyPr>
            <a:normAutofit/>
          </a:bodyPr>
          <a:lstStyle/>
          <a:p>
            <a:r>
              <a:rPr lang="en-US" dirty="0"/>
              <a:t>Explore the types of attacks targeting </a:t>
            </a:r>
            <a:r>
              <a:rPr lang="en-US" dirty="0" err="1"/>
              <a:t>IIoT</a:t>
            </a:r>
            <a:r>
              <a:rPr lang="en-US" dirty="0"/>
              <a:t> devices layers specially at the network layer.</a:t>
            </a:r>
          </a:p>
          <a:p>
            <a:r>
              <a:rPr lang="en-US" dirty="0"/>
              <a:t> Investigate different approaches used for securing IoT devices at the network layer such as machine learning as well as deep learning approaches and their shortcomings as IoT devices' security is concerned.</a:t>
            </a:r>
          </a:p>
          <a:p>
            <a:r>
              <a:rPr lang="en-US" dirty="0"/>
              <a:t> Investigate how Federated Learning (FL) has been adopted for intrusion detection in IoT/</a:t>
            </a:r>
            <a:r>
              <a:rPr lang="en-US" dirty="0" err="1"/>
              <a:t>IIoT</a:t>
            </a:r>
            <a:r>
              <a:rPr lang="en-US" dirty="0"/>
              <a:t> devices and explore the possibility of using its privacy enhanced feature to detect malware with improved training convergence and model accuracy that affecting the modern IoT devices due to the emerging technologies.</a:t>
            </a:r>
          </a:p>
          <a:p>
            <a:r>
              <a:rPr lang="en-US" dirty="0"/>
              <a:t> Train and evaluate on a recent dataset that have recent </a:t>
            </a:r>
            <a:r>
              <a:rPr lang="en-US" dirty="0" err="1"/>
              <a:t>IIoT</a:t>
            </a:r>
            <a:r>
              <a:rPr lang="en-US" dirty="0"/>
              <a:t> attacks by using unsupervised federated learning setting for malicious network  flows of </a:t>
            </a:r>
            <a:r>
              <a:rPr lang="en-US" dirty="0" err="1"/>
              <a:t>IIoT</a:t>
            </a:r>
            <a:r>
              <a:rPr lang="en-US" dirty="0"/>
              <a:t> devices.</a:t>
            </a:r>
          </a:p>
          <a:p>
            <a:endParaRPr lang="en-US" dirty="0"/>
          </a:p>
          <a:p>
            <a:pPr marL="114298" indent="0">
              <a:buNone/>
            </a:pPr>
            <a:endParaRPr lang="en-EG"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87144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90C86-9585-71F5-59A0-CA53CA5482C0}"/>
              </a:ext>
            </a:extLst>
          </p:cNvPr>
          <p:cNvSpPr>
            <a:spLocks noGrp="1"/>
          </p:cNvSpPr>
          <p:nvPr>
            <p:ph type="title"/>
          </p:nvPr>
        </p:nvSpPr>
        <p:spPr/>
        <p:txBody>
          <a:bodyPr/>
          <a:lstStyle/>
          <a:p>
            <a:r>
              <a:rPr lang="en-US" dirty="0">
                <a:effectLst/>
                <a:latin typeface="Helvetica" pitchFamily="2" charset="0"/>
              </a:rPr>
              <a:t>Project Goal</a:t>
            </a:r>
          </a:p>
        </p:txBody>
      </p:sp>
      <p:sp>
        <p:nvSpPr>
          <p:cNvPr id="3" name="Text Placeholder 2">
            <a:extLst>
              <a:ext uri="{FF2B5EF4-FFF2-40B4-BE49-F238E27FC236}">
                <a16:creationId xmlns:a16="http://schemas.microsoft.com/office/drawing/2014/main" id="{37314EB9-7C19-8207-58A3-DA9EE3DF06CC}"/>
              </a:ext>
            </a:extLst>
          </p:cNvPr>
          <p:cNvSpPr>
            <a:spLocks noGrp="1"/>
          </p:cNvSpPr>
          <p:nvPr>
            <p:ph type="body" idx="1"/>
          </p:nvPr>
        </p:nvSpPr>
        <p:spPr/>
        <p:txBody>
          <a:bodyPr>
            <a:normAutofit fontScale="85000" lnSpcReduction="10000"/>
          </a:bodyPr>
          <a:lstStyle/>
          <a:p>
            <a:r>
              <a:rPr lang="en-US" sz="3200" dirty="0">
                <a:effectLst/>
                <a:latin typeface="+mn-lt"/>
              </a:rPr>
              <a:t>Given that most prior research that have applied FL for intrusion detection in IoT networks, our project aim is planned as follows:</a:t>
            </a:r>
          </a:p>
          <a:p>
            <a:pPr marL="114298" indent="0">
              <a:buNone/>
            </a:pPr>
            <a:endParaRPr lang="en-US" sz="3200" dirty="0">
              <a:effectLst/>
              <a:latin typeface="+mn-lt"/>
            </a:endParaRPr>
          </a:p>
          <a:p>
            <a:pPr lvl="1"/>
            <a:r>
              <a:rPr lang="en-US" sz="2400" dirty="0">
                <a:effectLst/>
                <a:latin typeface="+mn-lt"/>
              </a:rPr>
              <a:t>first, train and evaluate an unsupervised deep auto-encoder ML learning </a:t>
            </a:r>
            <a:r>
              <a:rPr lang="en-US" sz="2400" dirty="0" err="1">
                <a:effectLst/>
                <a:latin typeface="+mn-lt"/>
              </a:rPr>
              <a:t>FedAvg</a:t>
            </a:r>
            <a:r>
              <a:rPr lang="en-US" sz="2400" dirty="0">
                <a:effectLst/>
                <a:latin typeface="+mn-lt"/>
              </a:rPr>
              <a:t> on a modern IoT/</a:t>
            </a:r>
            <a:r>
              <a:rPr lang="en-US" sz="2400" dirty="0" err="1">
                <a:effectLst/>
                <a:latin typeface="+mn-lt"/>
              </a:rPr>
              <a:t>IIoT</a:t>
            </a:r>
            <a:r>
              <a:rPr lang="en-US" sz="2400" dirty="0">
                <a:effectLst/>
                <a:latin typeface="+mn-lt"/>
              </a:rPr>
              <a:t> dataset and assess its performance in regard of unsupervised centralized approach.</a:t>
            </a:r>
          </a:p>
          <a:p>
            <a:pPr lvl="1"/>
            <a:r>
              <a:rPr lang="en-US" sz="2400" dirty="0">
                <a:effectLst/>
                <a:latin typeface="+mn-lt"/>
              </a:rPr>
              <a:t> design, train and evaluate an unsupervised deep auto-encoder federated learning </a:t>
            </a:r>
            <a:r>
              <a:rPr lang="en-US" sz="2400" dirty="0" err="1">
                <a:effectLst/>
                <a:latin typeface="+mn-lt"/>
              </a:rPr>
              <a:t>FedAvg</a:t>
            </a:r>
            <a:r>
              <a:rPr lang="en-US" sz="2400" dirty="0">
                <a:effectLst/>
                <a:latin typeface="+mn-lt"/>
              </a:rPr>
              <a:t> on a modern IoT/</a:t>
            </a:r>
            <a:r>
              <a:rPr lang="en-US" sz="2400" dirty="0" err="1">
                <a:effectLst/>
                <a:latin typeface="+mn-lt"/>
              </a:rPr>
              <a:t>IIoT</a:t>
            </a:r>
            <a:r>
              <a:rPr lang="en-US" sz="2400" dirty="0">
                <a:effectLst/>
                <a:latin typeface="+mn-lt"/>
              </a:rPr>
              <a:t> dataset.</a:t>
            </a:r>
          </a:p>
          <a:p>
            <a:pPr lvl="1"/>
            <a:r>
              <a:rPr lang="en-US" sz="2400" dirty="0">
                <a:effectLst/>
                <a:latin typeface="+mn-lt"/>
              </a:rPr>
              <a:t>Finally, assess its performance in regard of unsupervised centralized approach on the recent real-world dataset. Model performance comparison with vanilla </a:t>
            </a:r>
            <a:r>
              <a:rPr lang="en-US" sz="2400" dirty="0" err="1">
                <a:effectLst/>
                <a:latin typeface="+mn-lt"/>
              </a:rPr>
              <a:t>FedAvg</a:t>
            </a:r>
            <a:r>
              <a:rPr lang="en-US" sz="2400" dirty="0">
                <a:latin typeface="+mn-lt"/>
              </a:rPr>
              <a:t> </a:t>
            </a:r>
            <a:r>
              <a:rPr lang="en-US" sz="2400" dirty="0">
                <a:effectLst/>
                <a:latin typeface="+mn-lt"/>
              </a:rPr>
              <a:t>model will be executed.</a:t>
            </a:r>
          </a:p>
          <a:p>
            <a:pPr marL="114298" indent="0">
              <a:buNone/>
            </a:pPr>
            <a:endParaRPr lang="en-EG" dirty="0"/>
          </a:p>
        </p:txBody>
      </p:sp>
    </p:spTree>
    <p:extLst>
      <p:ext uri="{BB962C8B-B14F-4D97-AF65-F5344CB8AC3E}">
        <p14:creationId xmlns:p14="http://schemas.microsoft.com/office/powerpoint/2010/main" val="15311886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4D622-5880-F248-8D8E-F0D1CA16F252}"/>
              </a:ext>
            </a:extLst>
          </p:cNvPr>
          <p:cNvSpPr>
            <a:spLocks noGrp="1"/>
          </p:cNvSpPr>
          <p:nvPr>
            <p:ph type="title"/>
          </p:nvPr>
        </p:nvSpPr>
        <p:spPr>
          <a:xfrm>
            <a:off x="89338" y="572603"/>
            <a:ext cx="5393600" cy="785993"/>
          </a:xfrm>
        </p:spPr>
        <p:txBody>
          <a:bodyPr>
            <a:normAutofit fontScale="90000"/>
          </a:bodyPr>
          <a:lstStyle/>
          <a:p>
            <a:r>
              <a:rPr lang="en-US" dirty="0"/>
              <a:t>A</a:t>
            </a:r>
            <a:r>
              <a:rPr lang="en-EG" dirty="0"/>
              <a:t>rchitecture / Design</a:t>
            </a:r>
            <a:br>
              <a:rPr lang="en-EG" dirty="0"/>
            </a:br>
            <a:endParaRPr lang="en-EG" dirty="0"/>
          </a:p>
        </p:txBody>
      </p:sp>
      <p:sp>
        <p:nvSpPr>
          <p:cNvPr id="3" name="Subtitle 2">
            <a:extLst>
              <a:ext uri="{FF2B5EF4-FFF2-40B4-BE49-F238E27FC236}">
                <a16:creationId xmlns:a16="http://schemas.microsoft.com/office/drawing/2014/main" id="{F4F9F98A-6443-8545-A59D-DAA866CD1AA9}"/>
              </a:ext>
            </a:extLst>
          </p:cNvPr>
          <p:cNvSpPr>
            <a:spLocks noGrp="1"/>
          </p:cNvSpPr>
          <p:nvPr>
            <p:ph type="subTitle" idx="1"/>
          </p:nvPr>
        </p:nvSpPr>
        <p:spPr>
          <a:xfrm>
            <a:off x="212401" y="965600"/>
            <a:ext cx="5596690" cy="5560931"/>
          </a:xfrm>
        </p:spPr>
        <p:txBody>
          <a:bodyPr>
            <a:normAutofit/>
          </a:bodyPr>
          <a:lstStyle/>
          <a:p>
            <a:pPr algn="l"/>
            <a:r>
              <a:rPr lang="en-US" b="1" dirty="0">
                <a:solidFill>
                  <a:schemeClr val="bg2">
                    <a:lumMod val="50000"/>
                  </a:schemeClr>
                </a:solidFill>
                <a:latin typeface="Times New Roman" panose="02020603050405020304" pitchFamily="18" charset="0"/>
                <a:cs typeface="Times New Roman" panose="02020603050405020304" pitchFamily="18" charset="0"/>
              </a:rPr>
              <a:t>Detailed view of the client architecture during training and evaluation. </a:t>
            </a:r>
          </a:p>
          <a:p>
            <a:pPr algn="l"/>
            <a:endParaRPr lang="en-US" b="1" i="1" dirty="0">
              <a:latin typeface="Times New Roman" panose="02020603050405020304" pitchFamily="18" charset="0"/>
              <a:cs typeface="Times New Roman" panose="02020603050405020304" pitchFamily="18" charset="0"/>
            </a:endParaRPr>
          </a:p>
          <a:p>
            <a:pPr algn="l"/>
            <a:endParaRPr lang="en-US" b="1" i="1" dirty="0">
              <a:latin typeface="Times New Roman" panose="02020603050405020304" pitchFamily="18" charset="0"/>
              <a:cs typeface="Times New Roman" panose="02020603050405020304" pitchFamily="18" charset="0"/>
            </a:endParaRPr>
          </a:p>
          <a:p>
            <a:pPr algn="l"/>
            <a:endParaRPr lang="en-US" b="1" i="1" dirty="0">
              <a:latin typeface="Times New Roman" panose="02020603050405020304" pitchFamily="18" charset="0"/>
              <a:cs typeface="Times New Roman" panose="02020603050405020304" pitchFamily="18" charset="0"/>
            </a:endParaRPr>
          </a:p>
          <a:p>
            <a:pPr algn="just"/>
            <a:endParaRPr lang="en-US" b="1" i="1" dirty="0">
              <a:latin typeface="Times New Roman" panose="02020603050405020304" pitchFamily="18" charset="0"/>
              <a:cs typeface="Times New Roman" panose="02020603050405020304" pitchFamily="18" charset="0"/>
            </a:endParaRPr>
          </a:p>
          <a:p>
            <a:pPr algn="just"/>
            <a:r>
              <a:rPr lang="en-US" b="1" i="1" dirty="0">
                <a:latin typeface="Times New Roman" panose="02020603050405020304" pitchFamily="18" charset="0"/>
                <a:cs typeface="Times New Roman" panose="02020603050405020304" pitchFamily="18" charset="0"/>
              </a:rPr>
              <a:t>Illustration of federated learning from the step 0ne until step 8 where aggregated weights are sent back to the local devices for continuation of the process until the desired accuracy is achieved.</a:t>
            </a:r>
          </a:p>
          <a:p>
            <a:pPr algn="just"/>
            <a:endParaRPr lang="en-US" b="1" i="1" dirty="0">
              <a:latin typeface="Times New Roman" panose="02020603050405020304" pitchFamily="18" charset="0"/>
              <a:cs typeface="Times New Roman" panose="02020603050405020304" pitchFamily="18" charset="0"/>
            </a:endParaRPr>
          </a:p>
          <a:p>
            <a:pPr algn="just"/>
            <a:r>
              <a:rPr lang="en-US" b="1" i="1" dirty="0">
                <a:latin typeface="Times New Roman" panose="02020603050405020304" pitchFamily="18" charset="0"/>
                <a:cs typeface="Times New Roman" panose="02020603050405020304" pitchFamily="18" charset="0"/>
              </a:rPr>
              <a:t> Note that from step one to step 8 is one round. The training is performed for many rounds depending on the problem at hand</a:t>
            </a:r>
            <a:endParaRPr lang="en-EG" dirty="0">
              <a:latin typeface="Times New Roman" panose="02020603050405020304" pitchFamily="18" charset="0"/>
              <a:cs typeface="Times New Roman" panose="02020603050405020304" pitchFamily="18" charset="0"/>
            </a:endParaRPr>
          </a:p>
          <a:p>
            <a:pPr algn="l"/>
            <a:endParaRPr lang="en-US" b="1" dirty="0">
              <a:solidFill>
                <a:schemeClr val="bg2">
                  <a:lumMod val="50000"/>
                </a:schemeClr>
              </a:solidFill>
            </a:endParaRPr>
          </a:p>
          <a:p>
            <a:endParaRPr lang="en-EG" dirty="0"/>
          </a:p>
        </p:txBody>
      </p:sp>
      <p:sp>
        <p:nvSpPr>
          <p:cNvPr id="4" name="Text Placeholder 3">
            <a:extLst>
              <a:ext uri="{FF2B5EF4-FFF2-40B4-BE49-F238E27FC236}">
                <a16:creationId xmlns:a16="http://schemas.microsoft.com/office/drawing/2014/main" id="{B770E3A2-9ADA-8044-9CED-D9B09AA9B3BC}"/>
              </a:ext>
            </a:extLst>
          </p:cNvPr>
          <p:cNvSpPr>
            <a:spLocks noGrp="1"/>
          </p:cNvSpPr>
          <p:nvPr>
            <p:ph type="body" idx="2"/>
          </p:nvPr>
        </p:nvSpPr>
        <p:spPr/>
        <p:txBody>
          <a:bodyPr/>
          <a:lstStyle/>
          <a:p>
            <a:endParaRPr lang="en-EG" dirty="0"/>
          </a:p>
        </p:txBody>
      </p:sp>
      <p:pic>
        <p:nvPicPr>
          <p:cNvPr id="7" name="image6.png" descr="Diagram&#10;&#10;Description automatically generated">
            <a:extLst>
              <a:ext uri="{FF2B5EF4-FFF2-40B4-BE49-F238E27FC236}">
                <a16:creationId xmlns:a16="http://schemas.microsoft.com/office/drawing/2014/main" id="{78FCD647-C59C-4265-1AF4-A9AA19FE4670}"/>
              </a:ext>
            </a:extLst>
          </p:cNvPr>
          <p:cNvPicPr/>
          <p:nvPr/>
        </p:nvPicPr>
        <p:blipFill>
          <a:blip r:embed="rId2"/>
          <a:srcRect/>
          <a:stretch>
            <a:fillRect/>
          </a:stretch>
        </p:blipFill>
        <p:spPr>
          <a:xfrm>
            <a:off x="5809090" y="331469"/>
            <a:ext cx="6669820" cy="6526531"/>
          </a:xfrm>
          <a:prstGeom prst="rect">
            <a:avLst/>
          </a:prstGeom>
          <a:ln/>
        </p:spPr>
      </p:pic>
    </p:spTree>
    <p:extLst>
      <p:ext uri="{BB962C8B-B14F-4D97-AF65-F5344CB8AC3E}">
        <p14:creationId xmlns:p14="http://schemas.microsoft.com/office/powerpoint/2010/main" val="786513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6"/>
          <p:cNvSpPr txBox="1">
            <a:spLocks noGrp="1"/>
          </p:cNvSpPr>
          <p:nvPr>
            <p:ph type="title"/>
          </p:nvPr>
        </p:nvSpPr>
        <p:spPr>
          <a:xfrm>
            <a:off x="353999" y="1386233"/>
            <a:ext cx="5771227" cy="2234400"/>
          </a:xfrm>
          <a:prstGeom prst="rect">
            <a:avLst/>
          </a:prstGeom>
          <a:noFill/>
          <a:ln>
            <a:noFill/>
          </a:ln>
        </p:spPr>
        <p:txBody>
          <a:bodyPr spcFirstLastPara="1" wrap="square" lIns="92075" tIns="46025" rIns="92075" bIns="46025" anchor="ctr" anchorCtr="0">
            <a:noAutofit/>
          </a:bodyPr>
          <a:lstStyle/>
          <a:p>
            <a:pPr>
              <a:buClr>
                <a:schemeClr val="dk2"/>
              </a:buClr>
              <a:buSzPts val="2400"/>
            </a:pPr>
            <a:r>
              <a:rPr lang="en-US" sz="2800" dirty="0">
                <a:latin typeface="Times New Roman"/>
                <a:ea typeface="Times New Roman"/>
                <a:cs typeface="Times New Roman"/>
                <a:sym typeface="Times New Roman"/>
              </a:rPr>
              <a:t>Technical Approach (methodology)</a:t>
            </a:r>
            <a:br>
              <a:rPr lang="en-US" sz="2400" dirty="0">
                <a:latin typeface="Times New Roman"/>
                <a:ea typeface="Times New Roman"/>
                <a:cs typeface="Times New Roman"/>
                <a:sym typeface="Times New Roman"/>
              </a:rPr>
            </a:br>
            <a:endParaRPr dirty="0"/>
          </a:p>
        </p:txBody>
      </p:sp>
      <p:sp>
        <p:nvSpPr>
          <p:cNvPr id="2" name="Subtitle 1">
            <a:extLst>
              <a:ext uri="{FF2B5EF4-FFF2-40B4-BE49-F238E27FC236}">
                <a16:creationId xmlns:a16="http://schemas.microsoft.com/office/drawing/2014/main" id="{EFF9A769-6CB6-AD41-A50A-F6CD226B0CAE}"/>
              </a:ext>
            </a:extLst>
          </p:cNvPr>
          <p:cNvSpPr>
            <a:spLocks noGrp="1"/>
          </p:cNvSpPr>
          <p:nvPr>
            <p:ph type="subTitle" idx="1"/>
          </p:nvPr>
        </p:nvSpPr>
        <p:spPr/>
        <p:txBody>
          <a:bodyPr>
            <a:normAutofit/>
          </a:bodyPr>
          <a:lstStyle/>
          <a:p>
            <a:r>
              <a:rPr lang="en-US" sz="2800" b="1" dirty="0">
                <a:solidFill>
                  <a:schemeClr val="accent1"/>
                </a:solidFill>
                <a:latin typeface="Times New Roman"/>
                <a:cs typeface="Times New Roman"/>
                <a:sym typeface="Times New Roman"/>
              </a:rPr>
              <a:t>Implemented </a:t>
            </a:r>
            <a:endParaRPr lang="en-EG" sz="2800" b="1" dirty="0">
              <a:solidFill>
                <a:schemeClr val="accent1"/>
              </a:solidFill>
            </a:endParaRPr>
          </a:p>
        </p:txBody>
      </p:sp>
      <p:sp>
        <p:nvSpPr>
          <p:cNvPr id="229" name="Google Shape;229;p16"/>
          <p:cNvSpPr txBox="1">
            <a:spLocks noGrp="1"/>
          </p:cNvSpPr>
          <p:nvPr>
            <p:ph type="body" idx="2"/>
          </p:nvPr>
        </p:nvSpPr>
        <p:spPr>
          <a:xfrm>
            <a:off x="6217920" y="626615"/>
            <a:ext cx="5620080" cy="6231385"/>
          </a:xfrm>
          <a:prstGeom prst="rect">
            <a:avLst/>
          </a:prstGeom>
          <a:noFill/>
          <a:ln>
            <a:noFill/>
          </a:ln>
        </p:spPr>
        <p:txBody>
          <a:bodyPr spcFirstLastPara="1" wrap="square" lIns="92075" tIns="46025" rIns="92075" bIns="46025" anchor="t" anchorCtr="0">
            <a:noAutofit/>
          </a:bodyPr>
          <a:lstStyle/>
          <a:p>
            <a:pPr fontAlgn="base">
              <a:buClr>
                <a:schemeClr val="accent1"/>
              </a:buClr>
            </a:pPr>
            <a:r>
              <a:rPr lang="en-US" b="1" dirty="0">
                <a:solidFill>
                  <a:schemeClr val="bg2">
                    <a:lumMod val="50000"/>
                  </a:schemeClr>
                </a:solidFill>
                <a:latin typeface="Times New Roman" panose="02020603050405020304" pitchFamily="18" charset="0"/>
                <a:cs typeface="Times New Roman" panose="02020603050405020304" pitchFamily="18" charset="0"/>
              </a:rPr>
              <a:t>Design   a deep autoencoder  ML model for the unsupervised classification of cybersecurity attacks in IIOT Edge devices . </a:t>
            </a:r>
          </a:p>
          <a:p>
            <a:pPr marL="114298" indent="0" fontAlgn="base">
              <a:buClr>
                <a:schemeClr val="accent1"/>
              </a:buClr>
              <a:buNone/>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fontAlgn="base">
              <a:buClr>
                <a:schemeClr val="accent1"/>
              </a:buClr>
            </a:pPr>
            <a:r>
              <a:rPr lang="en-US" b="1" dirty="0">
                <a:solidFill>
                  <a:schemeClr val="bg2">
                    <a:lumMod val="50000"/>
                  </a:schemeClr>
                </a:solidFill>
                <a:latin typeface="Times New Roman" panose="02020603050405020304" pitchFamily="18" charset="0"/>
                <a:cs typeface="Times New Roman" panose="02020603050405020304" pitchFamily="18" charset="0"/>
              </a:rPr>
              <a:t>Design a  deep autoencoder  FL model for the unsupervised classification of intrusion attacks in IIOT Edge devices . </a:t>
            </a:r>
          </a:p>
          <a:p>
            <a:pPr marL="114298" indent="0" fontAlgn="base">
              <a:buClr>
                <a:schemeClr val="accent1"/>
              </a:buClr>
              <a:buNone/>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fontAlgn="base">
              <a:buClr>
                <a:schemeClr val="accent1"/>
              </a:buClr>
            </a:pPr>
            <a:r>
              <a:rPr lang="en-US" b="1" dirty="0">
                <a:solidFill>
                  <a:schemeClr val="bg2">
                    <a:lumMod val="50000"/>
                  </a:schemeClr>
                </a:solidFill>
                <a:latin typeface="Times New Roman" panose="02020603050405020304" pitchFamily="18" charset="0"/>
                <a:cs typeface="Times New Roman" panose="02020603050405020304" pitchFamily="18" charset="0"/>
              </a:rPr>
              <a:t>Train and evaluate the both deep autoencoder  ML model AND  FL on a modern dataset.</a:t>
            </a:r>
          </a:p>
        </p:txBody>
      </p:sp>
      <p:sp>
        <p:nvSpPr>
          <p:cNvPr id="230" name="Google Shape;230;p16"/>
          <p:cNvSpPr txBox="1"/>
          <p:nvPr/>
        </p:nvSpPr>
        <p:spPr>
          <a:xfrm>
            <a:off x="1524000" y="6553200"/>
            <a:ext cx="4132521" cy="304800"/>
          </a:xfrm>
          <a:prstGeom prst="rect">
            <a:avLst/>
          </a:prstGeom>
          <a:noFill/>
          <a:ln>
            <a:noFill/>
          </a:ln>
        </p:spPr>
        <p:txBody>
          <a:bodyPr spcFirstLastPara="1" wrap="square" lIns="92075" tIns="46025" rIns="92075" bIns="46025" anchor="ctr" anchorCtr="0">
            <a:noAutofit/>
          </a:bodyPr>
          <a:lstStyle/>
          <a:p>
            <a:pPr algn="ctr">
              <a:buSzPts val="800"/>
            </a:pPr>
            <a:r>
              <a:rPr lang="en-US" sz="800" dirty="0"/>
              <a:t>Document Classification: </a:t>
            </a:r>
            <a:r>
              <a:rPr lang="en-US" sz="800" dirty="0">
                <a:solidFill>
                  <a:srgbClr val="00C000"/>
                </a:solidFill>
              </a:rPr>
              <a:t>Unclassified</a:t>
            </a:r>
            <a:endParaRPr sz="1092"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824DD-473A-CB44-8D81-C762D121E5B1}"/>
              </a:ext>
            </a:extLst>
          </p:cNvPr>
          <p:cNvSpPr>
            <a:spLocks noGrp="1"/>
          </p:cNvSpPr>
          <p:nvPr>
            <p:ph type="title"/>
          </p:nvPr>
        </p:nvSpPr>
        <p:spPr>
          <a:xfrm>
            <a:off x="212401" y="-86099"/>
            <a:ext cx="5393600" cy="2234400"/>
          </a:xfrm>
        </p:spPr>
        <p:txBody>
          <a:bodyPr/>
          <a:lstStyle/>
          <a:p>
            <a:r>
              <a:rPr lang="en-US" b="0" dirty="0"/>
              <a:t>Auto Encoder For Anomaly Detection</a:t>
            </a:r>
            <a:endParaRPr lang="en-EG" dirty="0"/>
          </a:p>
        </p:txBody>
      </p:sp>
      <p:sp>
        <p:nvSpPr>
          <p:cNvPr id="4" name="Text Placeholder 3">
            <a:extLst>
              <a:ext uri="{FF2B5EF4-FFF2-40B4-BE49-F238E27FC236}">
                <a16:creationId xmlns:a16="http://schemas.microsoft.com/office/drawing/2014/main" id="{DB8D2460-B392-F640-9BB1-F76B53FCA07C}"/>
              </a:ext>
            </a:extLst>
          </p:cNvPr>
          <p:cNvSpPr>
            <a:spLocks noGrp="1"/>
          </p:cNvSpPr>
          <p:nvPr>
            <p:ph type="body" idx="2"/>
          </p:nvPr>
        </p:nvSpPr>
        <p:spPr/>
        <p:txBody>
          <a:bodyPr>
            <a:normAutofit/>
          </a:bodyPr>
          <a:lstStyle/>
          <a:p>
            <a:r>
              <a:rPr lang="en-US" b="1" dirty="0">
                <a:solidFill>
                  <a:schemeClr val="bg2">
                    <a:lumMod val="50000"/>
                  </a:schemeClr>
                </a:solidFill>
                <a:latin typeface="Times New Roman" panose="02020603050405020304" pitchFamily="18" charset="0"/>
                <a:cs typeface="Times New Roman" panose="02020603050405020304" pitchFamily="18" charset="0"/>
              </a:rPr>
              <a:t>An autoencoder is a special form of feed-forward neural network made of two parts, the encoder and the decoder</a:t>
            </a:r>
          </a:p>
          <a:p>
            <a:endParaRPr lang="en-US" b="1" dirty="0">
              <a:solidFill>
                <a:schemeClr val="bg2">
                  <a:lumMod val="50000"/>
                </a:schemeClr>
              </a:solidFill>
              <a:latin typeface="Times New Roman" panose="02020603050405020304" pitchFamily="18" charset="0"/>
              <a:cs typeface="Times New Roman" panose="02020603050405020304" pitchFamily="18" charset="0"/>
            </a:endParaRPr>
          </a:p>
          <a:p>
            <a:endParaRPr lang="en-US" b="1" dirty="0">
              <a:solidFill>
                <a:schemeClr val="bg2">
                  <a:lumMod val="50000"/>
                </a:schemeClr>
              </a:solidFill>
              <a:latin typeface="Times New Roman" panose="02020603050405020304" pitchFamily="18" charset="0"/>
              <a:cs typeface="Times New Roman" panose="02020603050405020304" pitchFamily="18" charset="0"/>
            </a:endParaRPr>
          </a:p>
          <a:p>
            <a:r>
              <a:rPr lang="en-US" b="1" dirty="0">
                <a:solidFill>
                  <a:schemeClr val="bg2">
                    <a:lumMod val="50000"/>
                  </a:schemeClr>
                </a:solidFill>
                <a:latin typeface="Times New Roman" panose="02020603050405020304" pitchFamily="18" charset="0"/>
                <a:cs typeface="Times New Roman" panose="02020603050405020304" pitchFamily="18" charset="0"/>
              </a:rPr>
              <a:t>The encoder transforms the input by reducing its number of dimensions to a value defined as the coding dimension, </a:t>
            </a:r>
          </a:p>
          <a:p>
            <a:endParaRPr lang="en-US" b="1" dirty="0">
              <a:solidFill>
                <a:schemeClr val="bg2">
                  <a:lumMod val="50000"/>
                </a:schemeClr>
              </a:solidFill>
              <a:latin typeface="Times New Roman" panose="02020603050405020304" pitchFamily="18" charset="0"/>
              <a:cs typeface="Times New Roman" panose="02020603050405020304" pitchFamily="18" charset="0"/>
            </a:endParaRPr>
          </a:p>
          <a:p>
            <a:r>
              <a:rPr lang="en-US" b="1" dirty="0">
                <a:solidFill>
                  <a:schemeClr val="bg2">
                    <a:lumMod val="50000"/>
                  </a:schemeClr>
                </a:solidFill>
                <a:latin typeface="Times New Roman" panose="02020603050405020304" pitchFamily="18" charset="0"/>
                <a:cs typeface="Times New Roman" panose="02020603050405020304" pitchFamily="18" charset="0"/>
              </a:rPr>
              <a:t>and the decoder tries to map the encoded input back to the original input</a:t>
            </a:r>
          </a:p>
          <a:p>
            <a:endParaRPr lang="en-US" b="1" dirty="0">
              <a:solidFill>
                <a:schemeClr val="bg2">
                  <a:lumMod val="50000"/>
                </a:schemeClr>
              </a:solidFill>
              <a:latin typeface="Times New Roman" panose="02020603050405020304" pitchFamily="18" charset="0"/>
              <a:cs typeface="Times New Roman" panose="02020603050405020304" pitchFamily="18" charset="0"/>
            </a:endParaRPr>
          </a:p>
          <a:p>
            <a:r>
              <a:rPr lang="en-US" b="1" dirty="0">
                <a:solidFill>
                  <a:schemeClr val="bg2">
                    <a:lumMod val="50000"/>
                  </a:schemeClr>
                </a:solidFill>
                <a:latin typeface="Times New Roman" panose="02020603050405020304" pitchFamily="18" charset="0"/>
                <a:cs typeface="Times New Roman" panose="02020603050405020304" pitchFamily="18" charset="0"/>
              </a:rPr>
              <a:t>It is trained by minimizing the Mean Squared Error (MSE) between the reconstructed features and the input.</a:t>
            </a:r>
            <a:endParaRPr lang="en-EG" b="1" dirty="0">
              <a:solidFill>
                <a:schemeClr val="bg2">
                  <a:lumMod val="50000"/>
                </a:schemeClr>
              </a:solidFill>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3556947D-719C-C34D-A84B-0F6FBDA8D7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775" y="2159731"/>
            <a:ext cx="6008370" cy="4709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1503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3"/>
          <p:cNvSpPr txBox="1">
            <a:spLocks noGrp="1"/>
          </p:cNvSpPr>
          <p:nvPr>
            <p:ph type="title"/>
          </p:nvPr>
        </p:nvSpPr>
        <p:spPr>
          <a:xfrm>
            <a:off x="1789500" y="965601"/>
            <a:ext cx="4045200" cy="824231"/>
          </a:xfrm>
          <a:prstGeom prst="rect">
            <a:avLst/>
          </a:prstGeom>
          <a:noFill/>
          <a:ln>
            <a:noFill/>
          </a:ln>
        </p:spPr>
        <p:txBody>
          <a:bodyPr spcFirstLastPara="1" wrap="square" lIns="92075" tIns="46025" rIns="92075" bIns="46025" anchor="ctr" anchorCtr="0">
            <a:noAutofit/>
          </a:bodyPr>
          <a:lstStyle/>
          <a:p>
            <a:pPr>
              <a:buClr>
                <a:srgbClr val="C00000"/>
              </a:buClr>
              <a:buSzPts val="4000"/>
            </a:pPr>
            <a:r>
              <a:rPr lang="en-US" sz="4000" dirty="0">
                <a:latin typeface="Times New Roman" panose="02020603050405020304" pitchFamily="18" charset="0"/>
                <a:ea typeface="Arial"/>
                <a:cs typeface="Times New Roman" panose="02020603050405020304" pitchFamily="18" charset="0"/>
                <a:sym typeface="Arial"/>
              </a:rPr>
              <a:t>Introduction</a:t>
            </a:r>
            <a:r>
              <a:rPr lang="en-US" sz="4000" b="0" dirty="0">
                <a:solidFill>
                  <a:schemeClr val="dk2"/>
                </a:solidFill>
                <a:latin typeface="Arial"/>
                <a:ea typeface="Arial"/>
                <a:cs typeface="Arial"/>
                <a:sym typeface="Arial"/>
              </a:rPr>
              <a:t> </a:t>
            </a:r>
            <a:endParaRPr dirty="0"/>
          </a:p>
        </p:txBody>
      </p:sp>
      <p:sp>
        <p:nvSpPr>
          <p:cNvPr id="2" name="Subtitle 1">
            <a:extLst>
              <a:ext uri="{FF2B5EF4-FFF2-40B4-BE49-F238E27FC236}">
                <a16:creationId xmlns:a16="http://schemas.microsoft.com/office/drawing/2014/main" id="{2A87F3CA-39D8-DA42-A09F-3B95FDE142FF}"/>
              </a:ext>
            </a:extLst>
          </p:cNvPr>
          <p:cNvSpPr>
            <a:spLocks noGrp="1"/>
          </p:cNvSpPr>
          <p:nvPr>
            <p:ph type="subTitle" idx="1"/>
          </p:nvPr>
        </p:nvSpPr>
        <p:spPr>
          <a:xfrm>
            <a:off x="1789501" y="2083244"/>
            <a:ext cx="4250841" cy="3199291"/>
          </a:xfrm>
        </p:spPr>
        <p:txBody>
          <a:bodyPr/>
          <a:lstStyle/>
          <a:p>
            <a:endParaRPr lang="en-EG" dirty="0"/>
          </a:p>
        </p:txBody>
      </p:sp>
      <p:sp>
        <p:nvSpPr>
          <p:cNvPr id="97" name="Google Shape;97;p3"/>
          <p:cNvSpPr txBox="1">
            <a:spLocks noGrp="1"/>
          </p:cNvSpPr>
          <p:nvPr>
            <p:ph type="body" idx="2"/>
          </p:nvPr>
        </p:nvSpPr>
        <p:spPr>
          <a:xfrm>
            <a:off x="5834701" y="2195617"/>
            <a:ext cx="6357300" cy="4481630"/>
          </a:xfrm>
          <a:prstGeom prst="rect">
            <a:avLst/>
          </a:prstGeom>
          <a:noFill/>
          <a:ln>
            <a:noFill/>
          </a:ln>
        </p:spPr>
        <p:txBody>
          <a:bodyPr spcFirstLastPara="1" wrap="square" lIns="91425" tIns="45700" rIns="91425" bIns="45700" anchor="t" anchorCtr="0">
            <a:normAutofit/>
          </a:bodyPr>
          <a:lstStyle/>
          <a:p>
            <a:pPr marL="342891">
              <a:lnSpc>
                <a:spcPct val="100000"/>
              </a:lnSpc>
              <a:buClr>
                <a:srgbClr val="CC0000"/>
              </a:buClr>
              <a:buSzPct val="80000"/>
              <a:buFont typeface="Wingdings" pitchFamily="2" charset="2"/>
              <a:buChar char="v"/>
            </a:pPr>
            <a:r>
              <a:rPr lang="en-US" sz="2000" b="1" dirty="0">
                <a:solidFill>
                  <a:schemeClr val="bg2">
                    <a:lumMod val="50000"/>
                  </a:schemeClr>
                </a:solidFill>
                <a:latin typeface="Times New Roman" panose="02020603050405020304" pitchFamily="18" charset="0"/>
                <a:cs typeface="Times New Roman" panose="02020603050405020304" pitchFamily="18" charset="0"/>
              </a:rPr>
              <a:t>What is IoT </a:t>
            </a:r>
            <a:r>
              <a:rPr lang="en-US" sz="2000" dirty="0">
                <a:solidFill>
                  <a:schemeClr val="bg2">
                    <a:lumMod val="50000"/>
                  </a:schemeClr>
                </a:solidFill>
                <a:latin typeface="Times New Roman" panose="02020603050405020304" pitchFamily="18" charset="0"/>
                <a:cs typeface="Times New Roman" panose="02020603050405020304" pitchFamily="18" charset="0"/>
              </a:rPr>
              <a:t>:</a:t>
            </a:r>
          </a:p>
          <a:p>
            <a:pPr marL="800079" lvl="1">
              <a:lnSpc>
                <a:spcPct val="100000"/>
              </a:lnSpc>
              <a:buClr>
                <a:srgbClr val="CC0000"/>
              </a:buClr>
              <a:buSzPct val="80000"/>
              <a:buFont typeface="Wingdings" pitchFamily="2" charset="2"/>
              <a:buChar char="v"/>
            </a:pPr>
            <a:r>
              <a:rPr lang="en-US" sz="1600" dirty="0">
                <a:solidFill>
                  <a:schemeClr val="bg2">
                    <a:lumMod val="50000"/>
                  </a:schemeClr>
                </a:solidFill>
                <a:latin typeface="Times New Roman" panose="02020603050405020304" pitchFamily="18" charset="0"/>
                <a:cs typeface="Times New Roman" panose="02020603050405020304" pitchFamily="18" charset="0"/>
              </a:rPr>
              <a:t>The Internet of Things (IoT)</a:t>
            </a:r>
          </a:p>
          <a:p>
            <a:pPr marL="1257268" lvl="2">
              <a:lnSpc>
                <a:spcPct val="100000"/>
              </a:lnSpc>
              <a:buClr>
                <a:srgbClr val="CC0000"/>
              </a:buClr>
              <a:buSzPct val="80000"/>
              <a:buFont typeface="Wingdings" pitchFamily="2" charset="2"/>
              <a:buChar char="v"/>
            </a:pPr>
            <a:r>
              <a:rPr lang="en-US" sz="1600" b="1" dirty="0">
                <a:solidFill>
                  <a:schemeClr val="bg2">
                    <a:lumMod val="50000"/>
                  </a:schemeClr>
                </a:solidFill>
                <a:latin typeface="Times New Roman" panose="02020603050405020304" pitchFamily="18" charset="0"/>
                <a:cs typeface="Times New Roman" panose="02020603050405020304" pitchFamily="18" charset="0"/>
              </a:rPr>
              <a:t> </a:t>
            </a:r>
            <a:r>
              <a:rPr lang="en-US" b="1" dirty="0">
                <a:solidFill>
                  <a:schemeClr val="bg2">
                    <a:lumMod val="50000"/>
                  </a:schemeClr>
                </a:solidFill>
                <a:latin typeface="Times New Roman" panose="02020603050405020304" pitchFamily="18" charset="0"/>
                <a:cs typeface="Times New Roman" panose="02020603050405020304" pitchFamily="18" charset="0"/>
              </a:rPr>
              <a:t>physical objects that are embedded with sensors, processing ability, software, and other technologies, </a:t>
            </a:r>
          </a:p>
          <a:p>
            <a:pPr marL="1257268" lvl="2">
              <a:lnSpc>
                <a:spcPct val="100000"/>
              </a:lnSpc>
              <a:buClr>
                <a:srgbClr val="CC0000"/>
              </a:buClr>
              <a:buSzPct val="80000"/>
              <a:buFont typeface="Wingdings" pitchFamily="2" charset="2"/>
              <a:buChar char="v"/>
            </a:pPr>
            <a:r>
              <a:rPr lang="en-US" b="1" dirty="0">
                <a:solidFill>
                  <a:schemeClr val="bg2">
                    <a:lumMod val="50000"/>
                  </a:schemeClr>
                </a:solidFill>
                <a:latin typeface="Times New Roman" panose="02020603050405020304" pitchFamily="18" charset="0"/>
                <a:cs typeface="Times New Roman" panose="02020603050405020304" pitchFamily="18" charset="0"/>
              </a:rPr>
              <a:t>connect and exchange data with other devices and systems over the Internet or other communications networks</a:t>
            </a:r>
            <a:endParaRPr lang="en-US" sz="1600" b="1" dirty="0">
              <a:solidFill>
                <a:schemeClr val="bg2">
                  <a:lumMod val="50000"/>
                </a:schemeClr>
              </a:solidFill>
              <a:latin typeface="Times New Roman" panose="02020603050405020304" pitchFamily="18" charset="0"/>
              <a:ea typeface="Arial"/>
              <a:cs typeface="Times New Roman" panose="02020603050405020304" pitchFamily="18" charset="0"/>
              <a:sym typeface="Arial"/>
            </a:endParaRPr>
          </a:p>
          <a:p>
            <a:pPr marL="342891">
              <a:lnSpc>
                <a:spcPct val="100000"/>
              </a:lnSpc>
              <a:buClr>
                <a:srgbClr val="CC0000"/>
              </a:buClr>
              <a:buSzPct val="80000"/>
              <a:buFont typeface="Wingdings" pitchFamily="2" charset="2"/>
              <a:buChar char="v"/>
            </a:pPr>
            <a:endParaRPr lang="en-US" sz="2000" dirty="0">
              <a:solidFill>
                <a:schemeClr val="bg2">
                  <a:lumMod val="50000"/>
                </a:schemeClr>
              </a:solidFill>
              <a:latin typeface="Times New Roman" panose="02020603050405020304" pitchFamily="18" charset="0"/>
              <a:ea typeface="Arial"/>
              <a:cs typeface="Times New Roman" panose="02020603050405020304" pitchFamily="18" charset="0"/>
              <a:sym typeface="Arial"/>
            </a:endParaRPr>
          </a:p>
          <a:p>
            <a:pPr marL="342891">
              <a:lnSpc>
                <a:spcPct val="100000"/>
              </a:lnSpc>
              <a:buClr>
                <a:srgbClr val="CC0000"/>
              </a:buClr>
              <a:buSzPct val="80000"/>
              <a:buFont typeface="Wingdings" pitchFamily="2" charset="2"/>
              <a:buChar char="v"/>
            </a:pPr>
            <a:r>
              <a:rPr lang="en-US" sz="2000" dirty="0">
                <a:solidFill>
                  <a:schemeClr val="bg2">
                    <a:lumMod val="50000"/>
                  </a:schemeClr>
                </a:solidFill>
                <a:latin typeface="Times New Roman" panose="02020603050405020304" pitchFamily="18" charset="0"/>
                <a:ea typeface="Arial"/>
                <a:cs typeface="Times New Roman" panose="02020603050405020304" pitchFamily="18" charset="0"/>
                <a:sym typeface="Arial"/>
              </a:rPr>
              <a:t> IoT devices have found their ways into every corner of humans’ lives.</a:t>
            </a:r>
          </a:p>
          <a:p>
            <a:pPr marL="0" indent="0">
              <a:lnSpc>
                <a:spcPct val="100000"/>
              </a:lnSpc>
              <a:buClr>
                <a:srgbClr val="CC0000"/>
              </a:buClr>
              <a:buSzPct val="80000"/>
              <a:buNone/>
            </a:pPr>
            <a:endParaRPr lang="en-US" sz="2000" dirty="0">
              <a:solidFill>
                <a:schemeClr val="bg2">
                  <a:lumMod val="50000"/>
                </a:schemeClr>
              </a:solidFill>
              <a:latin typeface="Times New Roman" panose="02020603050405020304" pitchFamily="18" charset="0"/>
              <a:ea typeface="Arial"/>
              <a:cs typeface="Times New Roman" panose="02020603050405020304" pitchFamily="18" charset="0"/>
              <a:sym typeface="Arial"/>
            </a:endParaRPr>
          </a:p>
          <a:p>
            <a:pPr marL="342891">
              <a:lnSpc>
                <a:spcPct val="100000"/>
              </a:lnSpc>
              <a:buClr>
                <a:srgbClr val="CC0000"/>
              </a:buClr>
              <a:buSzPct val="80000"/>
              <a:buFont typeface="Wingdings" pitchFamily="2" charset="2"/>
              <a:buChar char="v"/>
            </a:pPr>
            <a:r>
              <a:rPr lang="en-US" sz="2000" dirty="0">
                <a:solidFill>
                  <a:schemeClr val="bg2">
                    <a:lumMod val="50000"/>
                  </a:schemeClr>
                </a:solidFill>
                <a:latin typeface="Times New Roman" panose="02020603050405020304" pitchFamily="18" charset="0"/>
                <a:ea typeface="Arial"/>
                <a:cs typeface="Times New Roman" panose="02020603050405020304" pitchFamily="18" charset="0"/>
                <a:sym typeface="Arial"/>
              </a:rPr>
              <a:t>They are interconnected to collect and exchange sensitive information.</a:t>
            </a:r>
            <a:endParaRPr lang="en-US" sz="2000"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endParaRPr>
          </a:p>
          <a:p>
            <a:pPr marL="342891" indent="-272725">
              <a:spcBef>
                <a:spcPts val="260"/>
              </a:spcBef>
              <a:buClr>
                <a:schemeClr val="accent1"/>
              </a:buClr>
              <a:buSzPts val="1105"/>
              <a:buNone/>
            </a:pPr>
            <a:endParaRPr sz="1300" dirty="0">
              <a:solidFill>
                <a:schemeClr val="dk1"/>
              </a:solidFill>
              <a:latin typeface="Arial"/>
              <a:ea typeface="Arial"/>
              <a:cs typeface="Arial"/>
              <a:sym typeface="Arial"/>
            </a:endParaRPr>
          </a:p>
        </p:txBody>
      </p:sp>
      <p:sp>
        <p:nvSpPr>
          <p:cNvPr id="98" name="Google Shape;98;p3"/>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pic>
        <p:nvPicPr>
          <p:cNvPr id="4" name="Picture 3">
            <a:extLst>
              <a:ext uri="{FF2B5EF4-FFF2-40B4-BE49-F238E27FC236}">
                <a16:creationId xmlns:a16="http://schemas.microsoft.com/office/drawing/2014/main" id="{3C44E7A2-5682-E346-8C3A-3A38FF75F70C}"/>
              </a:ext>
            </a:extLst>
          </p:cNvPr>
          <p:cNvPicPr>
            <a:picLocks noChangeAspect="1"/>
          </p:cNvPicPr>
          <p:nvPr/>
        </p:nvPicPr>
        <p:blipFill>
          <a:blip r:embed="rId3"/>
          <a:stretch>
            <a:fillRect/>
          </a:stretch>
        </p:blipFill>
        <p:spPr>
          <a:xfrm>
            <a:off x="59173" y="1978013"/>
            <a:ext cx="5989675" cy="4360086"/>
          </a:xfrm>
          <a:prstGeom prst="rect">
            <a:avLst/>
          </a:prstGeom>
        </p:spPr>
      </p:pic>
      <p:sp>
        <p:nvSpPr>
          <p:cNvPr id="5" name="Rectangle 4">
            <a:extLst>
              <a:ext uri="{FF2B5EF4-FFF2-40B4-BE49-F238E27FC236}">
                <a16:creationId xmlns:a16="http://schemas.microsoft.com/office/drawing/2014/main" id="{8B43E026-1D73-F149-84E1-1398569DC1B1}"/>
              </a:ext>
            </a:extLst>
          </p:cNvPr>
          <p:cNvSpPr/>
          <p:nvPr/>
        </p:nvSpPr>
        <p:spPr>
          <a:xfrm>
            <a:off x="99237" y="6338099"/>
            <a:ext cx="5996763" cy="492981"/>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r>
              <a:rPr lang="en-EG" sz="1600" b="1" dirty="0">
                <a:ln w="10160">
                  <a:solidFill>
                    <a:schemeClr val="accent5"/>
                  </a:solidFill>
                  <a:prstDash val="solid"/>
                </a:ln>
                <a:solidFill>
                  <a:schemeClr val="bg2"/>
                </a:solidFill>
                <a:effectLst>
                  <a:outerShdw blurRad="38100" dist="22860" dir="5400000" algn="tl" rotWithShape="0">
                    <a:srgbClr val="000000">
                      <a:alpha val="30000"/>
                    </a:srgbClr>
                  </a:outerShdw>
                </a:effectLst>
              </a:rPr>
              <a:t> soure: growthenabler analysis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6"/>
          <p:cNvSpPr txBox="1">
            <a:spLocks noGrp="1"/>
          </p:cNvSpPr>
          <p:nvPr>
            <p:ph type="title"/>
          </p:nvPr>
        </p:nvSpPr>
        <p:spPr>
          <a:xfrm>
            <a:off x="353999" y="1386233"/>
            <a:ext cx="5771227" cy="2234400"/>
          </a:xfrm>
          <a:prstGeom prst="rect">
            <a:avLst/>
          </a:prstGeom>
          <a:noFill/>
          <a:ln>
            <a:noFill/>
          </a:ln>
        </p:spPr>
        <p:txBody>
          <a:bodyPr spcFirstLastPara="1" wrap="square" lIns="92075" tIns="46025" rIns="92075" bIns="46025" anchor="ctr" anchorCtr="0">
            <a:noAutofit/>
          </a:bodyPr>
          <a:lstStyle/>
          <a:p>
            <a:pPr>
              <a:buClr>
                <a:schemeClr val="dk2"/>
              </a:buClr>
              <a:buSzPts val="2400"/>
            </a:pPr>
            <a:r>
              <a:rPr lang="en-US" sz="2800" dirty="0">
                <a:latin typeface="Times New Roman"/>
                <a:ea typeface="Times New Roman"/>
                <a:cs typeface="Times New Roman"/>
                <a:sym typeface="Times New Roman"/>
              </a:rPr>
              <a:t>Technical Approach (methodology)</a:t>
            </a:r>
            <a:br>
              <a:rPr lang="en-US" sz="2400" dirty="0">
                <a:latin typeface="Times New Roman"/>
                <a:ea typeface="Times New Roman"/>
                <a:cs typeface="Times New Roman"/>
                <a:sym typeface="Times New Roman"/>
              </a:rPr>
            </a:br>
            <a:endParaRPr dirty="0"/>
          </a:p>
        </p:txBody>
      </p:sp>
      <p:sp>
        <p:nvSpPr>
          <p:cNvPr id="2" name="Subtitle 1">
            <a:extLst>
              <a:ext uri="{FF2B5EF4-FFF2-40B4-BE49-F238E27FC236}">
                <a16:creationId xmlns:a16="http://schemas.microsoft.com/office/drawing/2014/main" id="{EFF9A769-6CB6-AD41-A50A-F6CD226B0CAE}"/>
              </a:ext>
            </a:extLst>
          </p:cNvPr>
          <p:cNvSpPr>
            <a:spLocks noGrp="1"/>
          </p:cNvSpPr>
          <p:nvPr>
            <p:ph type="subTitle" idx="1"/>
          </p:nvPr>
        </p:nvSpPr>
        <p:spPr/>
        <p:txBody>
          <a:bodyPr>
            <a:normAutofit/>
          </a:bodyPr>
          <a:lstStyle/>
          <a:p>
            <a:r>
              <a:rPr lang="en-US" sz="2800" b="1" dirty="0">
                <a:solidFill>
                  <a:schemeClr val="accent1"/>
                </a:solidFill>
                <a:latin typeface="Times New Roman"/>
                <a:cs typeface="Times New Roman"/>
                <a:sym typeface="Times New Roman"/>
              </a:rPr>
              <a:t>Implemented </a:t>
            </a:r>
            <a:endParaRPr lang="en-EG" sz="2800" b="1" dirty="0">
              <a:solidFill>
                <a:schemeClr val="accent1"/>
              </a:solidFill>
            </a:endParaRPr>
          </a:p>
        </p:txBody>
      </p:sp>
      <p:sp>
        <p:nvSpPr>
          <p:cNvPr id="229" name="Google Shape;229;p16"/>
          <p:cNvSpPr txBox="1">
            <a:spLocks noGrp="1"/>
          </p:cNvSpPr>
          <p:nvPr>
            <p:ph type="body" idx="2"/>
          </p:nvPr>
        </p:nvSpPr>
        <p:spPr>
          <a:xfrm>
            <a:off x="6217920" y="1"/>
            <a:ext cx="5620080" cy="6858000"/>
          </a:xfrm>
          <a:prstGeom prst="rect">
            <a:avLst/>
          </a:prstGeom>
          <a:noFill/>
          <a:ln>
            <a:noFill/>
          </a:ln>
        </p:spPr>
        <p:txBody>
          <a:bodyPr spcFirstLastPara="1" wrap="square" lIns="92075" tIns="46025" rIns="92075" bIns="46025" anchor="t" anchorCtr="0">
            <a:noAutofit/>
          </a:bodyPr>
          <a:lstStyle/>
          <a:p>
            <a:pPr marL="114298" indent="0">
              <a:buNone/>
            </a:pPr>
            <a:endParaRPr lang="en-US" b="1" dirty="0">
              <a:latin typeface="Roboto"/>
            </a:endParaRPr>
          </a:p>
          <a:p>
            <a:r>
              <a:rPr lang="en-US" b="1" dirty="0">
                <a:solidFill>
                  <a:schemeClr val="bg2">
                    <a:lumMod val="50000"/>
                  </a:schemeClr>
                </a:solidFill>
                <a:latin typeface="Roboto"/>
              </a:rPr>
              <a:t>The model uses the deep auto encoder that classifies data to normal or malicious data. </a:t>
            </a:r>
          </a:p>
          <a:p>
            <a:endParaRPr lang="en-US" b="1" dirty="0">
              <a:solidFill>
                <a:schemeClr val="bg2">
                  <a:lumMod val="50000"/>
                </a:schemeClr>
              </a:solidFill>
              <a:latin typeface="Roboto"/>
            </a:endParaRPr>
          </a:p>
          <a:p>
            <a:r>
              <a:rPr lang="en-US" b="1" dirty="0">
                <a:solidFill>
                  <a:schemeClr val="bg2">
                    <a:lumMod val="50000"/>
                  </a:schemeClr>
                </a:solidFill>
              </a:rPr>
              <a:t>The deep autoencoder used for training and evaluation is composed by the input layers of 66 neurons, 3 hidden layers of 128, 64 and 32 neurons each</a:t>
            </a:r>
          </a:p>
          <a:p>
            <a:endParaRPr lang="en-US" b="1" dirty="0">
              <a:solidFill>
                <a:schemeClr val="bg2">
                  <a:lumMod val="50000"/>
                </a:schemeClr>
              </a:solidFill>
            </a:endParaRPr>
          </a:p>
          <a:p>
            <a:r>
              <a:rPr lang="en-US" b="1" dirty="0">
                <a:solidFill>
                  <a:schemeClr val="bg2">
                    <a:lumMod val="50000"/>
                  </a:schemeClr>
                </a:solidFill>
              </a:rPr>
              <a:t> followed by a dropout probability p set to 0.2, and the encoded layer(bottleneck) of 16 neurons.</a:t>
            </a:r>
          </a:p>
          <a:p>
            <a:endParaRPr lang="en-US" b="1" dirty="0">
              <a:solidFill>
                <a:schemeClr val="bg2">
                  <a:lumMod val="50000"/>
                </a:schemeClr>
              </a:solidFill>
            </a:endParaRPr>
          </a:p>
          <a:p>
            <a:r>
              <a:rPr lang="en-US" b="1" dirty="0">
                <a:solidFill>
                  <a:schemeClr val="bg2">
                    <a:lumMod val="50000"/>
                  </a:schemeClr>
                </a:solidFill>
              </a:rPr>
              <a:t> We have used the </a:t>
            </a:r>
            <a:r>
              <a:rPr lang="en-US" b="1" dirty="0" err="1">
                <a:solidFill>
                  <a:schemeClr val="bg2">
                    <a:lumMod val="50000"/>
                  </a:schemeClr>
                </a:solidFill>
              </a:rPr>
              <a:t>relu</a:t>
            </a:r>
            <a:r>
              <a:rPr lang="en-US" b="1" dirty="0">
                <a:solidFill>
                  <a:schemeClr val="bg2">
                    <a:lumMod val="50000"/>
                  </a:schemeClr>
                </a:solidFill>
              </a:rPr>
              <a:t> activations function in the hidden layer of autoencoder, whereas the </a:t>
            </a:r>
            <a:r>
              <a:rPr lang="en-US" b="1" dirty="0" err="1">
                <a:solidFill>
                  <a:schemeClr val="bg2">
                    <a:lumMod val="50000"/>
                  </a:schemeClr>
                </a:solidFill>
              </a:rPr>
              <a:t>Tahn</a:t>
            </a:r>
            <a:r>
              <a:rPr lang="en-US" b="1" dirty="0">
                <a:solidFill>
                  <a:schemeClr val="bg2">
                    <a:lumMod val="50000"/>
                  </a:schemeClr>
                </a:solidFill>
              </a:rPr>
              <a:t> activation function was used in the output layer of the decoder part of the deep autoencoder model.</a:t>
            </a:r>
          </a:p>
          <a:p>
            <a:endParaRPr lang="en-US" b="1" dirty="0">
              <a:solidFill>
                <a:schemeClr val="bg2">
                  <a:lumMod val="50000"/>
                </a:schemeClr>
              </a:solidFill>
            </a:endParaRPr>
          </a:p>
          <a:p>
            <a:r>
              <a:rPr lang="en-US" b="1" dirty="0">
                <a:solidFill>
                  <a:schemeClr val="bg2">
                    <a:lumMod val="50000"/>
                  </a:schemeClr>
                </a:solidFill>
              </a:rPr>
              <a:t>We set the threshold using the formula </a:t>
            </a:r>
          </a:p>
        </p:txBody>
      </p:sp>
      <p:sp>
        <p:nvSpPr>
          <p:cNvPr id="230" name="Google Shape;230;p16"/>
          <p:cNvSpPr txBox="1"/>
          <p:nvPr/>
        </p:nvSpPr>
        <p:spPr>
          <a:xfrm>
            <a:off x="1524000" y="6553200"/>
            <a:ext cx="4132521" cy="304800"/>
          </a:xfrm>
          <a:prstGeom prst="rect">
            <a:avLst/>
          </a:prstGeom>
          <a:noFill/>
          <a:ln>
            <a:noFill/>
          </a:ln>
        </p:spPr>
        <p:txBody>
          <a:bodyPr spcFirstLastPara="1" wrap="square" lIns="92075" tIns="46025" rIns="92075" bIns="46025" anchor="ctr" anchorCtr="0">
            <a:noAutofit/>
          </a:bodyPr>
          <a:lstStyle/>
          <a:p>
            <a:pPr algn="ctr">
              <a:buSzPts val="800"/>
            </a:pPr>
            <a:r>
              <a:rPr lang="en-US" sz="800" dirty="0"/>
              <a:t>Document Classification: </a:t>
            </a:r>
            <a:r>
              <a:rPr lang="en-US" sz="800" dirty="0">
                <a:solidFill>
                  <a:srgbClr val="00C000"/>
                </a:solidFill>
              </a:rPr>
              <a:t>Unclassified</a:t>
            </a:r>
            <a:endParaRPr sz="1092" dirty="0"/>
          </a:p>
        </p:txBody>
      </p:sp>
    </p:spTree>
    <p:extLst>
      <p:ext uri="{BB962C8B-B14F-4D97-AF65-F5344CB8AC3E}">
        <p14:creationId xmlns:p14="http://schemas.microsoft.com/office/powerpoint/2010/main" val="1970666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6"/>
          <p:cNvSpPr txBox="1">
            <a:spLocks noGrp="1"/>
          </p:cNvSpPr>
          <p:nvPr>
            <p:ph type="title"/>
          </p:nvPr>
        </p:nvSpPr>
        <p:spPr>
          <a:xfrm>
            <a:off x="353999" y="1386233"/>
            <a:ext cx="5771227" cy="2234400"/>
          </a:xfrm>
          <a:prstGeom prst="rect">
            <a:avLst/>
          </a:prstGeom>
          <a:noFill/>
          <a:ln>
            <a:noFill/>
          </a:ln>
        </p:spPr>
        <p:txBody>
          <a:bodyPr spcFirstLastPara="1" wrap="square" lIns="92075" tIns="46025" rIns="92075" bIns="46025" anchor="ctr" anchorCtr="0">
            <a:noAutofit/>
          </a:bodyPr>
          <a:lstStyle/>
          <a:p>
            <a:pPr>
              <a:buClr>
                <a:schemeClr val="dk2"/>
              </a:buClr>
              <a:buSzPts val="2400"/>
            </a:pPr>
            <a:r>
              <a:rPr lang="en-US" sz="2800" dirty="0">
                <a:latin typeface="Times New Roman"/>
                <a:ea typeface="Times New Roman"/>
                <a:cs typeface="Times New Roman"/>
                <a:sym typeface="Times New Roman"/>
              </a:rPr>
              <a:t>Technical Approach (methodology)</a:t>
            </a:r>
            <a:br>
              <a:rPr lang="en-US" sz="2400" dirty="0">
                <a:latin typeface="Times New Roman"/>
                <a:ea typeface="Times New Roman"/>
                <a:cs typeface="Times New Roman"/>
                <a:sym typeface="Times New Roman"/>
              </a:rPr>
            </a:br>
            <a:endParaRPr dirty="0"/>
          </a:p>
        </p:txBody>
      </p:sp>
      <p:sp>
        <p:nvSpPr>
          <p:cNvPr id="2" name="Subtitle 1">
            <a:extLst>
              <a:ext uri="{FF2B5EF4-FFF2-40B4-BE49-F238E27FC236}">
                <a16:creationId xmlns:a16="http://schemas.microsoft.com/office/drawing/2014/main" id="{EFF9A769-6CB6-AD41-A50A-F6CD226B0CAE}"/>
              </a:ext>
            </a:extLst>
          </p:cNvPr>
          <p:cNvSpPr>
            <a:spLocks noGrp="1"/>
          </p:cNvSpPr>
          <p:nvPr>
            <p:ph type="subTitle" idx="1"/>
          </p:nvPr>
        </p:nvSpPr>
        <p:spPr/>
        <p:txBody>
          <a:bodyPr>
            <a:normAutofit/>
          </a:bodyPr>
          <a:lstStyle/>
          <a:p>
            <a:r>
              <a:rPr lang="en-US" sz="2800" b="1" dirty="0">
                <a:solidFill>
                  <a:schemeClr val="accent1"/>
                </a:solidFill>
                <a:latin typeface="Times New Roman"/>
                <a:cs typeface="Times New Roman"/>
                <a:sym typeface="Times New Roman"/>
              </a:rPr>
              <a:t>Implemented </a:t>
            </a:r>
            <a:endParaRPr lang="en-EG" sz="2800" b="1" dirty="0">
              <a:solidFill>
                <a:schemeClr val="accent1"/>
              </a:solidFill>
            </a:endParaRPr>
          </a:p>
        </p:txBody>
      </p:sp>
      <p:sp>
        <p:nvSpPr>
          <p:cNvPr id="229" name="Google Shape;229;p16"/>
          <p:cNvSpPr txBox="1">
            <a:spLocks noGrp="1"/>
          </p:cNvSpPr>
          <p:nvPr>
            <p:ph type="body" idx="2"/>
          </p:nvPr>
        </p:nvSpPr>
        <p:spPr>
          <a:xfrm>
            <a:off x="6217920" y="1"/>
            <a:ext cx="5620080" cy="6858000"/>
          </a:xfrm>
          <a:prstGeom prst="rect">
            <a:avLst/>
          </a:prstGeom>
          <a:noFill/>
          <a:ln>
            <a:noFill/>
          </a:ln>
        </p:spPr>
        <p:txBody>
          <a:bodyPr spcFirstLastPara="1" wrap="square" lIns="92075" tIns="46025" rIns="92075" bIns="46025" anchor="t" anchorCtr="0">
            <a:noAutofit/>
          </a:bodyPr>
          <a:lstStyle/>
          <a:p>
            <a:pPr marL="114298" indent="0">
              <a:buNone/>
            </a:pPr>
            <a:endParaRPr lang="en-US" b="1" dirty="0">
              <a:latin typeface="Roboto"/>
            </a:endParaRPr>
          </a:p>
          <a:p>
            <a:pPr marL="114298" indent="0">
              <a:buNone/>
            </a:pPr>
            <a:endParaRPr lang="en-US" b="1" dirty="0">
              <a:solidFill>
                <a:schemeClr val="bg2">
                  <a:lumMod val="50000"/>
                </a:schemeClr>
              </a:solidFill>
            </a:endParaRPr>
          </a:p>
          <a:p>
            <a:r>
              <a:rPr lang="en-US" b="1" dirty="0">
                <a:solidFill>
                  <a:schemeClr val="bg2">
                    <a:lumMod val="50000"/>
                  </a:schemeClr>
                </a:solidFill>
              </a:rPr>
              <a:t>We set the threshold using the formula </a:t>
            </a:r>
          </a:p>
          <a:p>
            <a:endParaRPr lang="en-US" b="1" dirty="0">
              <a:solidFill>
                <a:schemeClr val="bg2">
                  <a:lumMod val="50000"/>
                </a:schemeClr>
              </a:solidFill>
            </a:endParaRPr>
          </a:p>
          <a:p>
            <a:pPr marL="114298" indent="0">
              <a:buNone/>
            </a:pPr>
            <a:endParaRPr lang="en-US" b="1" dirty="0">
              <a:solidFill>
                <a:schemeClr val="bg2">
                  <a:lumMod val="50000"/>
                </a:schemeClr>
              </a:solidFill>
            </a:endParaRPr>
          </a:p>
          <a:p>
            <a:pPr marL="114298" indent="0">
              <a:buNone/>
            </a:pPr>
            <a:endParaRPr lang="en-US" b="1" dirty="0">
              <a:solidFill>
                <a:schemeClr val="bg2">
                  <a:lumMod val="50000"/>
                </a:schemeClr>
              </a:solidFill>
            </a:endParaRPr>
          </a:p>
          <a:p>
            <a:r>
              <a:rPr lang="en-US" b="1" dirty="0">
                <a:solidFill>
                  <a:schemeClr val="bg2">
                    <a:lumMod val="50000"/>
                  </a:schemeClr>
                </a:solidFill>
              </a:rPr>
              <a:t>This is based on computing mean and standard deviation of the reconstruction error of normal network  flows. </a:t>
            </a:r>
          </a:p>
          <a:p>
            <a:endParaRPr lang="en-US" b="1" dirty="0">
              <a:solidFill>
                <a:schemeClr val="bg2">
                  <a:lumMod val="50000"/>
                </a:schemeClr>
              </a:solidFill>
            </a:endParaRPr>
          </a:p>
          <a:p>
            <a:r>
              <a:rPr lang="en-US" b="1" dirty="0">
                <a:solidFill>
                  <a:schemeClr val="bg2">
                    <a:lumMod val="50000"/>
                  </a:schemeClr>
                </a:solidFill>
              </a:rPr>
              <a:t>When testing, if a certain data sample mean squared reconstruction error is above the fixed threshold, it is classified  as positive, otherwise it is considered as a normal network flow.</a:t>
            </a:r>
          </a:p>
          <a:p>
            <a:endParaRPr lang="en-US" b="1" dirty="0">
              <a:solidFill>
                <a:schemeClr val="bg2">
                  <a:lumMod val="50000"/>
                </a:schemeClr>
              </a:solidFill>
            </a:endParaRPr>
          </a:p>
        </p:txBody>
      </p:sp>
      <p:sp>
        <p:nvSpPr>
          <p:cNvPr id="230" name="Google Shape;230;p16"/>
          <p:cNvSpPr txBox="1"/>
          <p:nvPr/>
        </p:nvSpPr>
        <p:spPr>
          <a:xfrm>
            <a:off x="1524000" y="6553200"/>
            <a:ext cx="4132521" cy="304800"/>
          </a:xfrm>
          <a:prstGeom prst="rect">
            <a:avLst/>
          </a:prstGeom>
          <a:noFill/>
          <a:ln>
            <a:noFill/>
          </a:ln>
        </p:spPr>
        <p:txBody>
          <a:bodyPr spcFirstLastPara="1" wrap="square" lIns="92075" tIns="46025" rIns="92075" bIns="46025" anchor="ctr" anchorCtr="0">
            <a:noAutofit/>
          </a:bodyPr>
          <a:lstStyle/>
          <a:p>
            <a:pPr algn="ctr">
              <a:buSzPts val="800"/>
            </a:pPr>
            <a:r>
              <a:rPr lang="en-US" sz="800" dirty="0"/>
              <a:t>Document Classification: </a:t>
            </a:r>
            <a:r>
              <a:rPr lang="en-US" sz="800" dirty="0">
                <a:solidFill>
                  <a:srgbClr val="00C000"/>
                </a:solidFill>
              </a:rPr>
              <a:t>Unclassified</a:t>
            </a:r>
            <a:endParaRPr sz="1092" dirty="0"/>
          </a:p>
        </p:txBody>
      </p:sp>
      <p:pic>
        <p:nvPicPr>
          <p:cNvPr id="4" name="Picture 3">
            <a:extLst>
              <a:ext uri="{FF2B5EF4-FFF2-40B4-BE49-F238E27FC236}">
                <a16:creationId xmlns:a16="http://schemas.microsoft.com/office/drawing/2014/main" id="{26FEA402-397F-ED21-ED7C-589EDF486025}"/>
              </a:ext>
            </a:extLst>
          </p:cNvPr>
          <p:cNvPicPr>
            <a:picLocks noChangeAspect="1"/>
          </p:cNvPicPr>
          <p:nvPr/>
        </p:nvPicPr>
        <p:blipFill>
          <a:blip r:embed="rId3"/>
          <a:stretch>
            <a:fillRect/>
          </a:stretch>
        </p:blipFill>
        <p:spPr>
          <a:xfrm>
            <a:off x="5974081" y="1130725"/>
            <a:ext cx="6217919" cy="712779"/>
          </a:xfrm>
          <a:prstGeom prst="rect">
            <a:avLst/>
          </a:prstGeom>
        </p:spPr>
      </p:pic>
    </p:spTree>
    <p:extLst>
      <p:ext uri="{BB962C8B-B14F-4D97-AF65-F5344CB8AC3E}">
        <p14:creationId xmlns:p14="http://schemas.microsoft.com/office/powerpoint/2010/main" val="700752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7"/>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lnSpc>
                <a:spcPct val="150000"/>
              </a:lnSpc>
              <a:buClr>
                <a:srgbClr val="FF0000"/>
              </a:buClr>
              <a:buSzPts val="2800"/>
            </a:pPr>
            <a:r>
              <a:rPr lang="en-US" sz="2800" dirty="0">
                <a:latin typeface="Arial"/>
                <a:ea typeface="Arial"/>
                <a:cs typeface="Arial"/>
                <a:sym typeface="Arial"/>
              </a:rPr>
              <a:t>Candidate dataset(s) to be used  </a:t>
            </a:r>
            <a:endParaRPr dirty="0"/>
          </a:p>
        </p:txBody>
      </p:sp>
      <p:sp>
        <p:nvSpPr>
          <p:cNvPr id="2" name="Subtitle 1">
            <a:extLst>
              <a:ext uri="{FF2B5EF4-FFF2-40B4-BE49-F238E27FC236}">
                <a16:creationId xmlns:a16="http://schemas.microsoft.com/office/drawing/2014/main" id="{3ECF3980-D9D9-8D4E-8CC3-6793E27267E1}"/>
              </a:ext>
            </a:extLst>
          </p:cNvPr>
          <p:cNvSpPr>
            <a:spLocks noGrp="1"/>
          </p:cNvSpPr>
          <p:nvPr>
            <p:ph type="subTitle" idx="1"/>
          </p:nvPr>
        </p:nvSpPr>
        <p:spPr/>
        <p:txBody>
          <a:bodyPr/>
          <a:lstStyle/>
          <a:p>
            <a:r>
              <a:rPr lang="en-US" b="1" dirty="0"/>
              <a:t>Dataset Edge</a:t>
            </a:r>
            <a:r>
              <a:rPr lang="en-US" dirty="0"/>
              <a:t>_</a:t>
            </a:r>
            <a:r>
              <a:rPr lang="en-US" b="1" dirty="0"/>
              <a:t>IIoTset</a:t>
            </a:r>
            <a:r>
              <a:rPr lang="en-US" dirty="0"/>
              <a:t> </a:t>
            </a:r>
            <a:r>
              <a:rPr lang="en-US" b="1" dirty="0"/>
              <a:t>description </a:t>
            </a:r>
            <a:r>
              <a:rPr lang="en-US" dirty="0"/>
              <a:t> </a:t>
            </a:r>
            <a:endParaRPr lang="en-EG" dirty="0"/>
          </a:p>
          <a:p>
            <a:endParaRPr lang="en-EG" dirty="0"/>
          </a:p>
        </p:txBody>
      </p:sp>
      <p:sp>
        <p:nvSpPr>
          <p:cNvPr id="239" name="Google Shape;239;p17"/>
          <p:cNvSpPr txBox="1">
            <a:spLocks noGrp="1"/>
          </p:cNvSpPr>
          <p:nvPr>
            <p:ph type="body" idx="2"/>
          </p:nvPr>
        </p:nvSpPr>
        <p:spPr>
          <a:xfrm>
            <a:off x="6096000" y="342900"/>
            <a:ext cx="6096000" cy="6309360"/>
          </a:xfrm>
          <a:prstGeom prst="rect">
            <a:avLst/>
          </a:prstGeom>
          <a:noFill/>
          <a:ln>
            <a:noFill/>
          </a:ln>
        </p:spPr>
        <p:txBody>
          <a:bodyPr spcFirstLastPara="1" wrap="square" lIns="92075" tIns="46025" rIns="92075" bIns="46025" anchor="t" anchorCtr="0">
            <a:noAutofit/>
          </a:bodyPr>
          <a:lstStyle/>
          <a:p>
            <a:pPr marL="0" indent="0" algn="just">
              <a:lnSpc>
                <a:spcPct val="100000"/>
              </a:lnSpc>
              <a:buClr>
                <a:schemeClr val="accent1"/>
              </a:buClr>
              <a:buNone/>
            </a:pPr>
            <a:r>
              <a:rPr lang="en-US"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 dataset modeling network traffic of several real IoT/IIOT EDGE devices while affected by malware</a:t>
            </a:r>
          </a:p>
          <a:p>
            <a:pPr marL="0" indent="0" algn="just">
              <a:lnSpc>
                <a:spcPct val="100000"/>
              </a:lnSpc>
              <a:buClr>
                <a:schemeClr val="accent1"/>
              </a:buClr>
              <a:buNone/>
            </a:pPr>
            <a:endParaRPr sz="1600"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571486" lvl="1" indent="0" fontAlgn="base">
              <a:buNone/>
            </a:pPr>
            <a:r>
              <a:rPr lang="en-US" b="1" dirty="0">
                <a:solidFill>
                  <a:schemeClr val="bg2">
                    <a:lumMod val="50000"/>
                  </a:schemeClr>
                </a:solidFill>
                <a:latin typeface="Times New Roman" panose="02020603050405020304" pitchFamily="18" charset="0"/>
                <a:cs typeface="Times New Roman" panose="02020603050405020304" pitchFamily="18" charset="0"/>
              </a:rPr>
              <a:t>It was chosen based on the reason of being produced after involving several layers containing new emerging technologies</a:t>
            </a:r>
            <a:r>
              <a:rPr lang="en-EG" sz="1600" b="1" dirty="0">
                <a:solidFill>
                  <a:schemeClr val="bg2">
                    <a:lumMod val="50000"/>
                  </a:schemeClr>
                </a:solidFill>
                <a:latin typeface="Times New Roman" panose="02020603050405020304" pitchFamily="18" charset="0"/>
                <a:cs typeface="Times New Roman" panose="02020603050405020304" pitchFamily="18" charset="0"/>
              </a:rPr>
              <a:t> </a:t>
            </a:r>
            <a:endParaRPr lang="en-US" sz="1600" b="1" dirty="0">
              <a:solidFill>
                <a:schemeClr val="bg2">
                  <a:lumMod val="50000"/>
                </a:schemeClr>
              </a:solidFill>
              <a:latin typeface="Times New Roman" panose="02020603050405020304" pitchFamily="18" charset="0"/>
              <a:cs typeface="Times New Roman" panose="02020603050405020304" pitchFamily="18" charset="0"/>
            </a:endParaRPr>
          </a:p>
          <a:p>
            <a:pPr marL="571486" lvl="1" indent="0" fontAlgn="base">
              <a:buNone/>
            </a:pPr>
            <a:endParaRPr lang="en-US" sz="1600" b="1" dirty="0">
              <a:solidFill>
                <a:schemeClr val="bg2">
                  <a:lumMod val="50000"/>
                </a:schemeClr>
              </a:solidFill>
              <a:latin typeface="Times New Roman" panose="02020603050405020304" pitchFamily="18" charset="0"/>
              <a:cs typeface="Times New Roman" panose="02020603050405020304" pitchFamily="18" charset="0"/>
            </a:endParaRPr>
          </a:p>
          <a:p>
            <a:pPr marL="114298" indent="0" fontAlgn="base">
              <a:buNone/>
            </a:pPr>
            <a:br>
              <a:rPr lang="en-US" sz="2000" b="1" dirty="0">
                <a:solidFill>
                  <a:schemeClr val="bg2">
                    <a:lumMod val="50000"/>
                  </a:schemeClr>
                </a:solidFill>
                <a:latin typeface="Times New Roman" panose="02020603050405020304" pitchFamily="18" charset="0"/>
                <a:cs typeface="Times New Roman" panose="02020603050405020304" pitchFamily="18" charset="0"/>
              </a:rPr>
            </a:br>
            <a:r>
              <a:rPr lang="en-US" b="1" dirty="0">
                <a:solidFill>
                  <a:schemeClr val="bg2">
                    <a:lumMod val="50000"/>
                  </a:schemeClr>
                </a:solidFill>
                <a:latin typeface="Times New Roman" panose="02020603050405020304" pitchFamily="18" charset="0"/>
                <a:cs typeface="Times New Roman" panose="02020603050405020304" pitchFamily="18" charset="0"/>
              </a:rPr>
              <a:t>Those technologies fulfill the key requirements of IoT and IIoT applications:</a:t>
            </a:r>
          </a:p>
          <a:p>
            <a:pPr marL="114298" indent="0" fontAlgn="base">
              <a:buNone/>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marL="457198" indent="-342900" fontAlgn="base">
              <a:buClr>
                <a:srgbClr val="C00000"/>
              </a:buClr>
              <a:buFont typeface="+mj-lt"/>
              <a:buAutoNum type="arabicPeriod"/>
            </a:pPr>
            <a:r>
              <a:rPr lang="en-US" b="1" dirty="0" err="1">
                <a:solidFill>
                  <a:schemeClr val="bg2">
                    <a:lumMod val="50000"/>
                  </a:schemeClr>
                </a:solidFill>
                <a:latin typeface="Times New Roman" panose="02020603050405020304" pitchFamily="18" charset="0"/>
                <a:cs typeface="Times New Roman" panose="02020603050405020304" pitchFamily="18" charset="0"/>
              </a:rPr>
              <a:t>ThingsBoard</a:t>
            </a:r>
            <a:r>
              <a:rPr lang="en-US" b="1" dirty="0">
                <a:solidFill>
                  <a:schemeClr val="bg2">
                    <a:lumMod val="50000"/>
                  </a:schemeClr>
                </a:solidFill>
                <a:latin typeface="Times New Roman" panose="02020603050405020304" pitchFamily="18" charset="0"/>
                <a:cs typeface="Times New Roman" panose="02020603050405020304" pitchFamily="18" charset="0"/>
              </a:rPr>
              <a:t> IoT platform, </a:t>
            </a:r>
          </a:p>
          <a:p>
            <a:pPr marL="457198" indent="-342900" fontAlgn="base">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OPNFV platform, </a:t>
            </a:r>
          </a:p>
          <a:p>
            <a:pPr marL="457198" indent="-342900" fontAlgn="base">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Hyperledger Sawtooth, Digital twin, </a:t>
            </a:r>
          </a:p>
          <a:p>
            <a:pPr marL="457198" indent="-342900" fontAlgn="base">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ONOS SDN controller, </a:t>
            </a:r>
            <a:r>
              <a:rPr lang="en-US" b="1" dirty="0" err="1">
                <a:solidFill>
                  <a:schemeClr val="bg2">
                    <a:lumMod val="50000"/>
                  </a:schemeClr>
                </a:solidFill>
                <a:latin typeface="Times New Roman" panose="02020603050405020304" pitchFamily="18" charset="0"/>
                <a:cs typeface="Times New Roman" panose="02020603050405020304" pitchFamily="18" charset="0"/>
              </a:rPr>
              <a:t>Mosquitto</a:t>
            </a:r>
            <a:r>
              <a:rPr lang="en-US" b="1" dirty="0">
                <a:solidFill>
                  <a:schemeClr val="bg2">
                    <a:lumMod val="50000"/>
                  </a:schemeClr>
                </a:solidFill>
                <a:latin typeface="Times New Roman" panose="02020603050405020304" pitchFamily="18" charset="0"/>
                <a:cs typeface="Times New Roman" panose="02020603050405020304" pitchFamily="18" charset="0"/>
              </a:rPr>
              <a:t> MQTT brokers, </a:t>
            </a:r>
          </a:p>
          <a:p>
            <a:pPr marL="457198" indent="-342900" fontAlgn="base">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Modbus TCP/IP, …etc. </a:t>
            </a:r>
          </a:p>
          <a:p>
            <a:pPr marL="114298" indent="0" fontAlgn="base">
              <a:buNone/>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marL="114298" indent="0" fontAlgn="base">
              <a:buNone/>
            </a:pPr>
            <a:r>
              <a:rPr lang="en-US" b="1" dirty="0">
                <a:solidFill>
                  <a:schemeClr val="bg2">
                    <a:lumMod val="50000"/>
                  </a:schemeClr>
                </a:solidFill>
                <a:latin typeface="Times New Roman" panose="02020603050405020304" pitchFamily="18" charset="0"/>
                <a:cs typeface="Times New Roman" panose="02020603050405020304" pitchFamily="18" charset="0"/>
              </a:rPr>
              <a:t>It also is realistic for testing machine learning in federated learning manner.</a:t>
            </a:r>
            <a:r>
              <a:rPr lang="en-US" sz="2400" b="1" dirty="0">
                <a:solidFill>
                  <a:schemeClr val="bg2">
                    <a:lumMod val="50000"/>
                  </a:schemeClr>
                </a:solidFill>
                <a:latin typeface="Times New Roman" panose="02020603050405020304" pitchFamily="18" charset="0"/>
                <a:cs typeface="Times New Roman" panose="02020603050405020304" pitchFamily="18" charset="0"/>
              </a:rPr>
              <a:t> </a:t>
            </a:r>
            <a:br>
              <a:rPr lang="en-US" sz="1600" dirty="0"/>
            </a:br>
            <a:endParaRPr lang="en-US" sz="1600" dirty="0">
              <a:solidFill>
                <a:schemeClr val="dk1"/>
              </a:solidFill>
              <a:latin typeface="Times New Roman"/>
              <a:ea typeface="Times New Roman"/>
              <a:cs typeface="Times New Roman"/>
              <a:sym typeface="Times New Roman"/>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7"/>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lnSpc>
                <a:spcPct val="150000"/>
              </a:lnSpc>
              <a:buClr>
                <a:srgbClr val="FF0000"/>
              </a:buClr>
              <a:buSzPts val="2800"/>
            </a:pPr>
            <a:r>
              <a:rPr lang="en-US" sz="2800" dirty="0">
                <a:latin typeface="Arial"/>
                <a:ea typeface="Arial"/>
                <a:cs typeface="Arial"/>
                <a:sym typeface="Arial"/>
              </a:rPr>
              <a:t>Candidate dataset(s) to be used  </a:t>
            </a:r>
            <a:endParaRPr dirty="0"/>
          </a:p>
        </p:txBody>
      </p:sp>
      <p:sp>
        <p:nvSpPr>
          <p:cNvPr id="2" name="Subtitle 1">
            <a:extLst>
              <a:ext uri="{FF2B5EF4-FFF2-40B4-BE49-F238E27FC236}">
                <a16:creationId xmlns:a16="http://schemas.microsoft.com/office/drawing/2014/main" id="{3ECF3980-D9D9-8D4E-8CC3-6793E27267E1}"/>
              </a:ext>
            </a:extLst>
          </p:cNvPr>
          <p:cNvSpPr>
            <a:spLocks noGrp="1"/>
          </p:cNvSpPr>
          <p:nvPr>
            <p:ph type="subTitle" idx="1"/>
          </p:nvPr>
        </p:nvSpPr>
        <p:spPr/>
        <p:txBody>
          <a:bodyPr/>
          <a:lstStyle/>
          <a:p>
            <a:r>
              <a:rPr lang="en-US" b="1" dirty="0"/>
              <a:t>Dataset Edge</a:t>
            </a:r>
            <a:r>
              <a:rPr lang="en-US" dirty="0"/>
              <a:t>_</a:t>
            </a:r>
            <a:r>
              <a:rPr lang="en-US" b="1" dirty="0"/>
              <a:t>IIoTset</a:t>
            </a:r>
            <a:r>
              <a:rPr lang="en-US" dirty="0"/>
              <a:t> </a:t>
            </a:r>
            <a:r>
              <a:rPr lang="en-US" b="1" dirty="0"/>
              <a:t>description </a:t>
            </a:r>
            <a:r>
              <a:rPr lang="en-US" dirty="0"/>
              <a:t> </a:t>
            </a:r>
            <a:endParaRPr lang="en-EG" dirty="0"/>
          </a:p>
          <a:p>
            <a:endParaRPr lang="en-EG" dirty="0"/>
          </a:p>
        </p:txBody>
      </p:sp>
      <p:sp>
        <p:nvSpPr>
          <p:cNvPr id="239" name="Google Shape;239;p17"/>
          <p:cNvSpPr txBox="1">
            <a:spLocks noGrp="1"/>
          </p:cNvSpPr>
          <p:nvPr>
            <p:ph type="body" idx="2"/>
          </p:nvPr>
        </p:nvSpPr>
        <p:spPr>
          <a:xfrm>
            <a:off x="6096000" y="342900"/>
            <a:ext cx="6096000" cy="6309360"/>
          </a:xfrm>
          <a:prstGeom prst="rect">
            <a:avLst/>
          </a:prstGeom>
          <a:noFill/>
          <a:ln>
            <a:noFill/>
          </a:ln>
        </p:spPr>
        <p:txBody>
          <a:bodyPr spcFirstLastPara="1" wrap="square" lIns="92075" tIns="46025" rIns="92075" bIns="46025" anchor="t" anchorCtr="0">
            <a:noAutofit/>
          </a:bodyPr>
          <a:lstStyle/>
          <a:p>
            <a:pPr marL="0" indent="0" algn="just">
              <a:lnSpc>
                <a:spcPct val="200000"/>
              </a:lnSpc>
              <a:buClr>
                <a:schemeClr val="accent1"/>
              </a:buClr>
              <a:buNone/>
            </a:pPr>
            <a:r>
              <a:rPr lang="en-US" b="1" dirty="0">
                <a:solidFill>
                  <a:schemeClr val="bg2">
                    <a:lumMod val="50000"/>
                  </a:schemeClr>
                </a:solidFill>
                <a:latin typeface="Times New Roman" panose="02020603050405020304" pitchFamily="18" charset="0"/>
                <a:cs typeface="Times New Roman" panose="02020603050405020304" pitchFamily="18" charset="0"/>
              </a:rPr>
              <a:t>The data is generated from various IoT devices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temperature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humidity sensors,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Ultrasonic sensor,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Water level detection sensor,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pH Sensor Meter,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Soil Moisture sensor, </a:t>
            </a:r>
          </a:p>
          <a:p>
            <a:pPr marL="342900" indent="-342900" algn="just">
              <a:lnSpc>
                <a:spcPct val="100000"/>
              </a:lnSpc>
              <a:buClr>
                <a:schemeClr val="accent1"/>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Heart Rate Sensor, Flame Sensor, etc.</a:t>
            </a:r>
          </a:p>
          <a:p>
            <a:pPr marL="0" indent="0" algn="just">
              <a:lnSpc>
                <a:spcPct val="100000"/>
              </a:lnSpc>
              <a:buClr>
                <a:schemeClr val="accent1"/>
              </a:buClr>
              <a:buNone/>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marL="0" indent="0" algn="just">
              <a:lnSpc>
                <a:spcPct val="150000"/>
              </a:lnSpc>
              <a:buClr>
                <a:schemeClr val="accent1"/>
              </a:buClr>
              <a:buNone/>
            </a:pPr>
            <a:r>
              <a:rPr lang="en-US" b="1" dirty="0">
                <a:solidFill>
                  <a:schemeClr val="bg2">
                    <a:lumMod val="50000"/>
                  </a:schemeClr>
                </a:solidFill>
                <a:latin typeface="Times New Roman" panose="02020603050405020304" pitchFamily="18" charset="0"/>
                <a:cs typeface="Times New Roman" panose="02020603050405020304" pitchFamily="18" charset="0"/>
              </a:rPr>
              <a:t> The dataset includes 14 types of attacks belonging to the following categories:</a:t>
            </a:r>
            <a:r>
              <a:rPr lang="en-EG" b="1" dirty="0">
                <a:solidFill>
                  <a:schemeClr val="bg2">
                    <a:lumMod val="50000"/>
                  </a:schemeClr>
                </a:solidFill>
                <a:latin typeface="Times New Roman" panose="02020603050405020304" pitchFamily="18" charset="0"/>
                <a:cs typeface="Times New Roman" panose="02020603050405020304" pitchFamily="18" charset="0"/>
              </a:rPr>
              <a:t> </a:t>
            </a:r>
            <a:endParaRPr lang="en-US" sz="1600" b="1" dirty="0">
              <a:solidFill>
                <a:schemeClr val="bg2">
                  <a:lumMod val="50000"/>
                </a:schemeClr>
              </a:solidFill>
              <a:latin typeface="Times New Roman" panose="02020603050405020304" pitchFamily="18" charset="0"/>
              <a:cs typeface="Times New Roman" panose="02020603050405020304" pitchFamily="18" charset="0"/>
            </a:endParaRPr>
          </a:p>
          <a:p>
            <a:pPr marL="457198" lvl="0" indent="-342900">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DoS/DDoS attacks,</a:t>
            </a:r>
            <a:endParaRPr lang="en-EG" sz="1600" b="1" dirty="0">
              <a:solidFill>
                <a:schemeClr val="bg2">
                  <a:lumMod val="50000"/>
                </a:schemeClr>
              </a:solidFill>
              <a:latin typeface="Times New Roman" panose="02020603050405020304" pitchFamily="18" charset="0"/>
              <a:cs typeface="Times New Roman" panose="02020603050405020304" pitchFamily="18" charset="0"/>
            </a:endParaRPr>
          </a:p>
          <a:p>
            <a:pPr marL="457198" lvl="0" indent="-342900">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Information gathering,</a:t>
            </a:r>
            <a:endParaRPr lang="en-EG" sz="1600" b="1" dirty="0">
              <a:solidFill>
                <a:schemeClr val="bg2">
                  <a:lumMod val="50000"/>
                </a:schemeClr>
              </a:solidFill>
              <a:latin typeface="Times New Roman" panose="02020603050405020304" pitchFamily="18" charset="0"/>
              <a:cs typeface="Times New Roman" panose="02020603050405020304" pitchFamily="18" charset="0"/>
            </a:endParaRPr>
          </a:p>
          <a:p>
            <a:pPr marL="457198" lvl="0" indent="-342900">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Man in the middle attacks, </a:t>
            </a:r>
            <a:endParaRPr lang="en-EG" sz="1600" b="1" dirty="0">
              <a:solidFill>
                <a:schemeClr val="bg2">
                  <a:lumMod val="50000"/>
                </a:schemeClr>
              </a:solidFill>
              <a:latin typeface="Times New Roman" panose="02020603050405020304" pitchFamily="18" charset="0"/>
              <a:cs typeface="Times New Roman" panose="02020603050405020304" pitchFamily="18" charset="0"/>
            </a:endParaRPr>
          </a:p>
          <a:p>
            <a:pPr marL="457198" lvl="0" indent="-342900">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Injection attacks, </a:t>
            </a:r>
            <a:endParaRPr lang="en-EG" sz="1600" b="1" dirty="0">
              <a:solidFill>
                <a:schemeClr val="bg2">
                  <a:lumMod val="50000"/>
                </a:schemeClr>
              </a:solidFill>
              <a:latin typeface="Times New Roman" panose="02020603050405020304" pitchFamily="18" charset="0"/>
              <a:cs typeface="Times New Roman" panose="02020603050405020304" pitchFamily="18" charset="0"/>
            </a:endParaRPr>
          </a:p>
          <a:p>
            <a:pPr marL="457198" lvl="0" indent="-342900">
              <a:buClr>
                <a:srgbClr val="C00000"/>
              </a:buClr>
              <a:buFont typeface="+mj-lt"/>
              <a:buAutoNum type="arabicPeriod"/>
            </a:pPr>
            <a:r>
              <a:rPr lang="en-US" b="1" dirty="0">
                <a:solidFill>
                  <a:schemeClr val="bg2">
                    <a:lumMod val="50000"/>
                  </a:schemeClr>
                </a:solidFill>
                <a:latin typeface="Times New Roman" panose="02020603050405020304" pitchFamily="18" charset="0"/>
                <a:cs typeface="Times New Roman" panose="02020603050405020304" pitchFamily="18" charset="0"/>
              </a:rPr>
              <a:t>and Malware attacks. </a:t>
            </a:r>
            <a:endParaRPr lang="en-EG" sz="1600" b="1" dirty="0">
              <a:solidFill>
                <a:schemeClr val="bg2">
                  <a:lumMod val="50000"/>
                </a:schemeClr>
              </a:solidFill>
              <a:latin typeface="Times New Roman" panose="02020603050405020304" pitchFamily="18" charset="0"/>
              <a:cs typeface="Times New Roman" panose="02020603050405020304" pitchFamily="18" charset="0"/>
            </a:endParaRPr>
          </a:p>
          <a:p>
            <a:pPr marL="914386" lvl="1" indent="-342900" fontAlgn="base">
              <a:buClr>
                <a:srgbClr val="FF0000"/>
              </a:buClr>
              <a:buFont typeface="+mj-lt"/>
              <a:buAutoNum type="arabicPeriod"/>
            </a:pPr>
            <a:endParaRPr lang="en-US" sz="1800" dirty="0">
              <a:solidFill>
                <a:schemeClr val="bg2">
                  <a:lumMod val="50000"/>
                </a:schemeClr>
              </a:solidFill>
              <a:latin typeface="Times New Roman" panose="02020603050405020304" pitchFamily="18" charset="0"/>
              <a:cs typeface="Times New Roman" panose="02020603050405020304" pitchFamily="18" charset="0"/>
            </a:endParaRPr>
          </a:p>
          <a:p>
            <a:pPr marL="114298" indent="0">
              <a:buNone/>
            </a:pPr>
            <a:br>
              <a:rPr lang="en-US" sz="1600" dirty="0"/>
            </a:br>
            <a:br>
              <a:rPr lang="en-US" sz="1600" dirty="0"/>
            </a:br>
            <a:endParaRPr sz="16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798814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17"/>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lnSpc>
                <a:spcPct val="150000"/>
              </a:lnSpc>
              <a:buClr>
                <a:srgbClr val="FF0000"/>
              </a:buClr>
              <a:buSzPts val="2800"/>
            </a:pPr>
            <a:r>
              <a:rPr lang="en-US" sz="2800" dirty="0">
                <a:latin typeface="Arial"/>
                <a:ea typeface="Arial"/>
                <a:cs typeface="Arial"/>
                <a:sym typeface="Arial"/>
              </a:rPr>
              <a:t>Candidate dataset(s) to be used  </a:t>
            </a:r>
            <a:endParaRPr dirty="0"/>
          </a:p>
        </p:txBody>
      </p:sp>
      <p:sp>
        <p:nvSpPr>
          <p:cNvPr id="2" name="Subtitle 1">
            <a:extLst>
              <a:ext uri="{FF2B5EF4-FFF2-40B4-BE49-F238E27FC236}">
                <a16:creationId xmlns:a16="http://schemas.microsoft.com/office/drawing/2014/main" id="{3ECF3980-D9D9-8D4E-8CC3-6793E27267E1}"/>
              </a:ext>
            </a:extLst>
          </p:cNvPr>
          <p:cNvSpPr>
            <a:spLocks noGrp="1"/>
          </p:cNvSpPr>
          <p:nvPr>
            <p:ph type="subTitle" idx="1"/>
          </p:nvPr>
        </p:nvSpPr>
        <p:spPr/>
        <p:txBody>
          <a:bodyPr/>
          <a:lstStyle/>
          <a:p>
            <a:r>
              <a:rPr lang="en-US" b="1" i="1" dirty="0"/>
              <a:t>Statistics of the Edge_IIoTset deep learning dataset</a:t>
            </a:r>
            <a:r>
              <a:rPr lang="en-EG" dirty="0"/>
              <a:t> </a:t>
            </a:r>
          </a:p>
          <a:p>
            <a:r>
              <a:rPr lang="en-US" dirty="0"/>
              <a:t> </a:t>
            </a:r>
            <a:endParaRPr lang="en-EG" dirty="0"/>
          </a:p>
          <a:p>
            <a:endParaRPr lang="en-EG" dirty="0"/>
          </a:p>
        </p:txBody>
      </p:sp>
      <p:sp>
        <p:nvSpPr>
          <p:cNvPr id="239" name="Google Shape;239;p17"/>
          <p:cNvSpPr txBox="1">
            <a:spLocks noGrp="1"/>
          </p:cNvSpPr>
          <p:nvPr>
            <p:ph type="body" idx="2"/>
          </p:nvPr>
        </p:nvSpPr>
        <p:spPr>
          <a:xfrm>
            <a:off x="6096000" y="342900"/>
            <a:ext cx="6096000" cy="6309360"/>
          </a:xfrm>
          <a:prstGeom prst="rect">
            <a:avLst/>
          </a:prstGeom>
          <a:noFill/>
          <a:ln>
            <a:noFill/>
          </a:ln>
        </p:spPr>
        <p:txBody>
          <a:bodyPr spcFirstLastPara="1" wrap="square" lIns="92075" tIns="46025" rIns="92075" bIns="46025" anchor="t" anchorCtr="0">
            <a:noAutofit/>
          </a:bodyPr>
          <a:lstStyle/>
          <a:p>
            <a:pPr marL="914386" lvl="1" indent="-342900" fontAlgn="base">
              <a:buClr>
                <a:srgbClr val="FF0000"/>
              </a:buClr>
              <a:buFont typeface="+mj-lt"/>
              <a:buAutoNum type="arabicPeriod"/>
            </a:pPr>
            <a:endParaRPr lang="en-US" sz="1800" dirty="0">
              <a:solidFill>
                <a:schemeClr val="bg2">
                  <a:lumMod val="50000"/>
                </a:schemeClr>
              </a:solidFill>
              <a:latin typeface="Times New Roman" panose="02020603050405020304" pitchFamily="18" charset="0"/>
              <a:cs typeface="Times New Roman" panose="02020603050405020304" pitchFamily="18" charset="0"/>
            </a:endParaRPr>
          </a:p>
          <a:p>
            <a:pPr marL="114298" indent="0">
              <a:buNone/>
            </a:pPr>
            <a:br>
              <a:rPr lang="en-US" sz="1600" dirty="0"/>
            </a:br>
            <a:br>
              <a:rPr lang="en-US" sz="1600" dirty="0"/>
            </a:br>
            <a:endParaRPr sz="1600" dirty="0">
              <a:solidFill>
                <a:schemeClr val="dk1"/>
              </a:solidFill>
              <a:latin typeface="Times New Roman"/>
              <a:ea typeface="Times New Roman"/>
              <a:cs typeface="Times New Roman"/>
              <a:sym typeface="Times New Roman"/>
            </a:endParaRPr>
          </a:p>
        </p:txBody>
      </p:sp>
      <p:pic>
        <p:nvPicPr>
          <p:cNvPr id="5" name="Picture 4" descr="Table&#10;&#10;Description automatically generated">
            <a:extLst>
              <a:ext uri="{FF2B5EF4-FFF2-40B4-BE49-F238E27FC236}">
                <a16:creationId xmlns:a16="http://schemas.microsoft.com/office/drawing/2014/main" id="{04E7ECBE-6554-9E85-1748-EBDBE010C01B}"/>
              </a:ext>
            </a:extLst>
          </p:cNvPr>
          <p:cNvPicPr>
            <a:picLocks noChangeAspect="1"/>
          </p:cNvPicPr>
          <p:nvPr/>
        </p:nvPicPr>
        <p:blipFill>
          <a:blip r:embed="rId3"/>
          <a:stretch>
            <a:fillRect/>
          </a:stretch>
        </p:blipFill>
        <p:spPr>
          <a:xfrm>
            <a:off x="5747600" y="1028700"/>
            <a:ext cx="6444400" cy="5829300"/>
          </a:xfrm>
          <a:prstGeom prst="rect">
            <a:avLst/>
          </a:prstGeom>
        </p:spPr>
      </p:pic>
    </p:spTree>
    <p:extLst>
      <p:ext uri="{BB962C8B-B14F-4D97-AF65-F5344CB8AC3E}">
        <p14:creationId xmlns:p14="http://schemas.microsoft.com/office/powerpoint/2010/main" val="17432323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erformance Metrics : Classification Model | by Bishal Bose | Analytics  Vidhya | Medium">
            <a:extLst>
              <a:ext uri="{FF2B5EF4-FFF2-40B4-BE49-F238E27FC236}">
                <a16:creationId xmlns:a16="http://schemas.microsoft.com/office/drawing/2014/main" id="{1DBF744B-0E46-2945-A275-33D87DE14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09" y="3044282"/>
            <a:ext cx="5977053" cy="381371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ED77E5C-F33B-F54C-9A75-038E03CF8E8C}"/>
              </a:ext>
            </a:extLst>
          </p:cNvPr>
          <p:cNvSpPr>
            <a:spLocks noGrp="1"/>
          </p:cNvSpPr>
          <p:nvPr>
            <p:ph type="title"/>
          </p:nvPr>
        </p:nvSpPr>
        <p:spPr>
          <a:xfrm>
            <a:off x="0" y="860140"/>
            <a:ext cx="5393600" cy="392463"/>
          </a:xfrm>
        </p:spPr>
        <p:txBody>
          <a:bodyPr>
            <a:normAutofit fontScale="90000"/>
          </a:bodyPr>
          <a:lstStyle/>
          <a:p>
            <a:r>
              <a:rPr lang="en-US" dirty="0"/>
              <a:t>E</a:t>
            </a:r>
            <a:r>
              <a:rPr lang="en-EG" dirty="0"/>
              <a:t>valuation metrics </a:t>
            </a:r>
          </a:p>
        </p:txBody>
      </p:sp>
      <p:sp>
        <p:nvSpPr>
          <p:cNvPr id="4" name="Text Placeholder 3">
            <a:extLst>
              <a:ext uri="{FF2B5EF4-FFF2-40B4-BE49-F238E27FC236}">
                <a16:creationId xmlns:a16="http://schemas.microsoft.com/office/drawing/2014/main" id="{10D5DEE3-48F6-2946-AD1D-7BE697422551}"/>
              </a:ext>
            </a:extLst>
          </p:cNvPr>
          <p:cNvSpPr>
            <a:spLocks noGrp="1"/>
          </p:cNvSpPr>
          <p:nvPr>
            <p:ph type="body" idx="2"/>
          </p:nvPr>
        </p:nvSpPr>
        <p:spPr/>
        <p:txBody>
          <a:bodyPr/>
          <a:lstStyle/>
          <a:p>
            <a:r>
              <a:rPr lang="en-US" dirty="0">
                <a:solidFill>
                  <a:schemeClr val="bg2">
                    <a:lumMod val="50000"/>
                  </a:schemeClr>
                </a:solidFill>
                <a:latin typeface="Times New Roman"/>
                <a:ea typeface="Times New Roman"/>
                <a:cs typeface="Times New Roman"/>
                <a:sym typeface="Times New Roman"/>
              </a:rPr>
              <a:t>Evaluation  metrics will be used, such as TP, TN, FP, and FN standard values</a:t>
            </a:r>
          </a:p>
          <a:p>
            <a:r>
              <a:rPr lang="en-US">
                <a:solidFill>
                  <a:schemeClr val="bg2">
                    <a:lumMod val="50000"/>
                  </a:schemeClr>
                </a:solidFill>
                <a:latin typeface="Times New Roman"/>
                <a:ea typeface="Times New Roman"/>
                <a:cs typeface="Times New Roman"/>
                <a:sym typeface="Times New Roman"/>
              </a:rPr>
              <a:t>Threshold  </a:t>
            </a:r>
            <a:endParaRPr lang="en-US" dirty="0">
              <a:solidFill>
                <a:schemeClr val="bg2">
                  <a:lumMod val="50000"/>
                </a:schemeClr>
              </a:solidFill>
              <a:latin typeface="Times New Roman"/>
              <a:ea typeface="Times New Roman"/>
              <a:cs typeface="Times New Roman"/>
              <a:sym typeface="Times New Roman"/>
            </a:endParaRPr>
          </a:p>
          <a:p>
            <a:pPr marL="114298" indent="0">
              <a:buNone/>
            </a:pPr>
            <a:endParaRPr lang="en-EG" dirty="0"/>
          </a:p>
        </p:txBody>
      </p:sp>
    </p:spTree>
    <p:extLst>
      <p:ext uri="{BB962C8B-B14F-4D97-AF65-F5344CB8AC3E}">
        <p14:creationId xmlns:p14="http://schemas.microsoft.com/office/powerpoint/2010/main" val="40034627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B45B-A620-C60A-D401-7AF6F98F5BC3}"/>
              </a:ext>
            </a:extLst>
          </p:cNvPr>
          <p:cNvSpPr>
            <a:spLocks noGrp="1"/>
          </p:cNvSpPr>
          <p:nvPr>
            <p:ph type="title"/>
          </p:nvPr>
        </p:nvSpPr>
        <p:spPr>
          <a:xfrm>
            <a:off x="1269544" y="0"/>
            <a:ext cx="9652912" cy="2109572"/>
          </a:xfrm>
          <a:solidFill>
            <a:schemeClr val="bg1">
              <a:lumMod val="50000"/>
            </a:schemeClr>
          </a:solidFill>
        </p:spPr>
        <p:txBody>
          <a:bodyPr>
            <a:normAutofit fontScale="90000"/>
          </a:bodyPr>
          <a:lstStyle/>
          <a:p>
            <a:r>
              <a:rPr lang="en-US" altLang="zh-CN" sz="4400" b="1" dirty="0">
                <a:solidFill>
                  <a:schemeClr val="accent1"/>
                </a:solidFill>
                <a:latin typeface="微软雅黑" pitchFamily="34" charset="-122"/>
                <a:ea typeface="微软雅黑" pitchFamily="34" charset="-122"/>
              </a:rPr>
              <a:t>Model Comparison</a:t>
            </a:r>
            <a:br>
              <a:rPr lang="zh-CN" altLang="en-US" sz="4000" b="1" dirty="0">
                <a:solidFill>
                  <a:schemeClr val="accent1"/>
                </a:solidFill>
                <a:latin typeface="微软雅黑" pitchFamily="34" charset="-122"/>
                <a:ea typeface="微软雅黑" pitchFamily="34" charset="-122"/>
              </a:rPr>
            </a:br>
            <a:br>
              <a:rPr lang="en-EG" dirty="0"/>
            </a:br>
            <a:endParaRPr lang="en-EG" dirty="0"/>
          </a:p>
        </p:txBody>
      </p:sp>
      <p:sp>
        <p:nvSpPr>
          <p:cNvPr id="3" name="Subtitle 2">
            <a:extLst>
              <a:ext uri="{FF2B5EF4-FFF2-40B4-BE49-F238E27FC236}">
                <a16:creationId xmlns:a16="http://schemas.microsoft.com/office/drawing/2014/main" id="{1FE9A75E-DFCC-068A-CD41-6AACCAADFF17}"/>
              </a:ext>
            </a:extLst>
          </p:cNvPr>
          <p:cNvSpPr>
            <a:spLocks noGrp="1"/>
          </p:cNvSpPr>
          <p:nvPr>
            <p:ph type="subTitle" idx="1"/>
          </p:nvPr>
        </p:nvSpPr>
        <p:spPr/>
        <p:txBody>
          <a:bodyPr/>
          <a:lstStyle/>
          <a:p>
            <a:endParaRPr lang="en-EG" dirty="0"/>
          </a:p>
        </p:txBody>
      </p:sp>
      <p:pic>
        <p:nvPicPr>
          <p:cNvPr id="5" name="image2.png">
            <a:extLst>
              <a:ext uri="{FF2B5EF4-FFF2-40B4-BE49-F238E27FC236}">
                <a16:creationId xmlns:a16="http://schemas.microsoft.com/office/drawing/2014/main" id="{9E26B6FE-BD55-0FB7-93B2-B311A7F2987F}"/>
              </a:ext>
            </a:extLst>
          </p:cNvPr>
          <p:cNvPicPr/>
          <p:nvPr/>
        </p:nvPicPr>
        <p:blipFill>
          <a:blip r:embed="rId2"/>
          <a:srcRect/>
          <a:stretch>
            <a:fillRect/>
          </a:stretch>
        </p:blipFill>
        <p:spPr>
          <a:xfrm>
            <a:off x="6096000" y="2109572"/>
            <a:ext cx="6095999" cy="4748428"/>
          </a:xfrm>
          <a:prstGeom prst="rect">
            <a:avLst/>
          </a:prstGeom>
          <a:ln/>
        </p:spPr>
      </p:pic>
      <p:graphicFrame>
        <p:nvGraphicFramePr>
          <p:cNvPr id="6" name="Table 5">
            <a:extLst>
              <a:ext uri="{FF2B5EF4-FFF2-40B4-BE49-F238E27FC236}">
                <a16:creationId xmlns:a16="http://schemas.microsoft.com/office/drawing/2014/main" id="{96CBCB21-887E-2A6B-846F-77CF3073EDF3}"/>
              </a:ext>
            </a:extLst>
          </p:cNvPr>
          <p:cNvGraphicFramePr>
            <a:graphicFrameLocks noGrp="1"/>
          </p:cNvGraphicFramePr>
          <p:nvPr>
            <p:extLst>
              <p:ext uri="{D42A27DB-BD31-4B8C-83A1-F6EECF244321}">
                <p14:modId xmlns:p14="http://schemas.microsoft.com/office/powerpoint/2010/main" val="1883742502"/>
              </p:ext>
            </p:extLst>
          </p:nvPr>
        </p:nvGraphicFramePr>
        <p:xfrm>
          <a:off x="180337" y="2109572"/>
          <a:ext cx="5810558" cy="4668414"/>
        </p:xfrm>
        <a:graphic>
          <a:graphicData uri="http://schemas.openxmlformats.org/drawingml/2006/table">
            <a:tbl>
              <a:tblPr firstRow="1" firstCol="1" bandRow="1">
                <a:tableStyleId>{D113A9D2-9D6B-4929-AA2D-F23B5EE8CBE7}</a:tableStyleId>
              </a:tblPr>
              <a:tblGrid>
                <a:gridCol w="1869484">
                  <a:extLst>
                    <a:ext uri="{9D8B030D-6E8A-4147-A177-3AD203B41FA5}">
                      <a16:colId xmlns:a16="http://schemas.microsoft.com/office/drawing/2014/main" val="1215579549"/>
                    </a:ext>
                  </a:extLst>
                </a:gridCol>
                <a:gridCol w="1970537">
                  <a:extLst>
                    <a:ext uri="{9D8B030D-6E8A-4147-A177-3AD203B41FA5}">
                      <a16:colId xmlns:a16="http://schemas.microsoft.com/office/drawing/2014/main" val="2581499135"/>
                    </a:ext>
                  </a:extLst>
                </a:gridCol>
                <a:gridCol w="1970537">
                  <a:extLst>
                    <a:ext uri="{9D8B030D-6E8A-4147-A177-3AD203B41FA5}">
                      <a16:colId xmlns:a16="http://schemas.microsoft.com/office/drawing/2014/main" val="881186770"/>
                    </a:ext>
                  </a:extLst>
                </a:gridCol>
              </a:tblGrid>
              <a:tr h="837360">
                <a:tc rowSpan="2">
                  <a:txBody>
                    <a:bodyPr/>
                    <a:lstStyle/>
                    <a:p>
                      <a:pPr>
                        <a:lnSpc>
                          <a:spcPct val="107000"/>
                        </a:lnSpc>
                        <a:spcAft>
                          <a:spcPts val="800"/>
                        </a:spcAft>
                      </a:pPr>
                      <a:r>
                        <a:rPr lang="en-US" sz="1100" dirty="0">
                          <a:solidFill>
                            <a:schemeClr val="bg2">
                              <a:lumMod val="50000"/>
                            </a:schemeClr>
                          </a:solidFill>
                          <a:effectLst/>
                        </a:rPr>
                        <a:t> </a:t>
                      </a:r>
                      <a:endParaRPr lang="en-EG" sz="1100" dirty="0">
                        <a:solidFill>
                          <a:schemeClr val="bg2">
                            <a:lumMod val="50000"/>
                          </a:schemeClr>
                        </a:solidFill>
                        <a:effectLst/>
                      </a:endParaRPr>
                    </a:p>
                    <a:p>
                      <a:pPr>
                        <a:lnSpc>
                          <a:spcPct val="107000"/>
                        </a:lnSpc>
                        <a:spcAft>
                          <a:spcPts val="800"/>
                        </a:spcAft>
                      </a:pPr>
                      <a:r>
                        <a:rPr lang="en-US" sz="1100" dirty="0">
                          <a:solidFill>
                            <a:schemeClr val="bg2">
                              <a:lumMod val="50000"/>
                            </a:schemeClr>
                          </a:solidFill>
                          <a:effectLst/>
                        </a:rPr>
                        <a:t> </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nSpc>
                          <a:spcPct val="107000"/>
                        </a:lnSpc>
                        <a:spcAft>
                          <a:spcPts val="800"/>
                        </a:spcAft>
                      </a:pPr>
                      <a:r>
                        <a:rPr lang="en-US" sz="1100" dirty="0">
                          <a:solidFill>
                            <a:schemeClr val="bg2">
                              <a:lumMod val="50000"/>
                            </a:schemeClr>
                          </a:solidFill>
                          <a:effectLst/>
                        </a:rPr>
                        <a:t>Averaged Federated results</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nSpc>
                          <a:spcPct val="107000"/>
                        </a:lnSpc>
                        <a:spcAft>
                          <a:spcPts val="800"/>
                        </a:spcAft>
                      </a:pPr>
                      <a:r>
                        <a:rPr lang="en-US" sz="1100" dirty="0">
                          <a:solidFill>
                            <a:schemeClr val="bg2">
                              <a:lumMod val="50000"/>
                            </a:schemeClr>
                          </a:solidFill>
                          <a:effectLst/>
                        </a:rPr>
                        <a:t>Centralized results</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4134457400"/>
                  </a:ext>
                </a:extLst>
              </a:tr>
              <a:tr h="638509">
                <a:tc vMerge="1">
                  <a:txBody>
                    <a:bodyPr/>
                    <a:lstStyle/>
                    <a:p>
                      <a:endParaRPr lang="en-EG"/>
                    </a:p>
                  </a:txBody>
                  <a:tcPr/>
                </a:tc>
                <a:tc>
                  <a:txBody>
                    <a:bodyPr/>
                    <a:lstStyle/>
                    <a:p>
                      <a:pPr>
                        <a:lnSpc>
                          <a:spcPct val="107000"/>
                        </a:lnSpc>
                        <a:spcAft>
                          <a:spcPts val="800"/>
                        </a:spcAft>
                      </a:pPr>
                      <a:r>
                        <a:rPr lang="en-US" sz="1100">
                          <a:solidFill>
                            <a:schemeClr val="bg2">
                              <a:lumMod val="50000"/>
                            </a:schemeClr>
                          </a:solidFill>
                          <a:effectLst/>
                        </a:rPr>
                        <a:t> </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nSpc>
                          <a:spcPct val="107000"/>
                        </a:lnSpc>
                        <a:spcAft>
                          <a:spcPts val="800"/>
                        </a:spcAft>
                      </a:pPr>
                      <a:r>
                        <a:rPr lang="en-US" sz="1100" dirty="0">
                          <a:solidFill>
                            <a:schemeClr val="bg2">
                              <a:lumMod val="50000"/>
                            </a:schemeClr>
                          </a:solidFill>
                          <a:effectLst/>
                        </a:rPr>
                        <a:t> </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1131007477"/>
                  </a:ext>
                </a:extLst>
              </a:tr>
              <a:tr h="638509">
                <a:tc>
                  <a:txBody>
                    <a:bodyPr/>
                    <a:lstStyle/>
                    <a:p>
                      <a:pPr>
                        <a:lnSpc>
                          <a:spcPct val="107000"/>
                        </a:lnSpc>
                        <a:spcAft>
                          <a:spcPts val="800"/>
                        </a:spcAft>
                      </a:pPr>
                      <a:r>
                        <a:rPr lang="en-US" sz="1100" dirty="0">
                          <a:solidFill>
                            <a:schemeClr val="bg2">
                              <a:lumMod val="50000"/>
                            </a:schemeClr>
                          </a:solidFill>
                          <a:effectLst/>
                        </a:rPr>
                        <a:t>accuracy</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gn="r">
                        <a:lnSpc>
                          <a:spcPct val="107000"/>
                        </a:lnSpc>
                        <a:spcAft>
                          <a:spcPts val="800"/>
                        </a:spcAft>
                      </a:pPr>
                      <a:r>
                        <a:rPr lang="en-US" sz="1100">
                          <a:solidFill>
                            <a:schemeClr val="bg2">
                              <a:lumMod val="50000"/>
                            </a:schemeClr>
                          </a:solidFill>
                          <a:effectLst/>
                        </a:rPr>
                        <a:t>99.8%</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nchor="b"/>
                </a:tc>
                <a:tc>
                  <a:txBody>
                    <a:bodyPr/>
                    <a:lstStyle/>
                    <a:p>
                      <a:pPr algn="r">
                        <a:lnSpc>
                          <a:spcPct val="107000"/>
                        </a:lnSpc>
                        <a:spcAft>
                          <a:spcPts val="800"/>
                        </a:spcAft>
                      </a:pPr>
                      <a:r>
                        <a:rPr lang="en-US" sz="1100" dirty="0">
                          <a:solidFill>
                            <a:schemeClr val="bg2">
                              <a:lumMod val="50000"/>
                            </a:schemeClr>
                          </a:solidFill>
                          <a:effectLst/>
                        </a:rPr>
                        <a:t>99.7%</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923972997"/>
                  </a:ext>
                </a:extLst>
              </a:tr>
              <a:tr h="638509">
                <a:tc>
                  <a:txBody>
                    <a:bodyPr/>
                    <a:lstStyle/>
                    <a:p>
                      <a:pPr>
                        <a:lnSpc>
                          <a:spcPct val="107000"/>
                        </a:lnSpc>
                        <a:spcAft>
                          <a:spcPts val="800"/>
                        </a:spcAft>
                      </a:pPr>
                      <a:r>
                        <a:rPr lang="en-US" sz="1100" dirty="0">
                          <a:solidFill>
                            <a:schemeClr val="bg2">
                              <a:lumMod val="50000"/>
                            </a:schemeClr>
                          </a:solidFill>
                          <a:effectLst/>
                        </a:rPr>
                        <a:t>precision</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gn="r">
                        <a:lnSpc>
                          <a:spcPct val="107000"/>
                        </a:lnSpc>
                        <a:spcAft>
                          <a:spcPts val="800"/>
                        </a:spcAft>
                      </a:pPr>
                      <a:r>
                        <a:rPr lang="en-US" sz="1100" dirty="0">
                          <a:solidFill>
                            <a:schemeClr val="bg2">
                              <a:lumMod val="50000"/>
                            </a:schemeClr>
                          </a:solidFill>
                          <a:effectLst/>
                        </a:rPr>
                        <a:t>98.6</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nchor="b"/>
                </a:tc>
                <a:tc>
                  <a:txBody>
                    <a:bodyPr/>
                    <a:lstStyle/>
                    <a:p>
                      <a:pPr algn="r">
                        <a:lnSpc>
                          <a:spcPct val="107000"/>
                        </a:lnSpc>
                        <a:spcAft>
                          <a:spcPts val="800"/>
                        </a:spcAft>
                      </a:pPr>
                      <a:r>
                        <a:rPr lang="en-US" sz="1100" dirty="0">
                          <a:solidFill>
                            <a:schemeClr val="bg2">
                              <a:lumMod val="50000"/>
                            </a:schemeClr>
                          </a:solidFill>
                          <a:effectLst/>
                        </a:rPr>
                        <a:t>99.9%</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125549153"/>
                  </a:ext>
                </a:extLst>
              </a:tr>
              <a:tr h="638509">
                <a:tc>
                  <a:txBody>
                    <a:bodyPr/>
                    <a:lstStyle/>
                    <a:p>
                      <a:pPr>
                        <a:lnSpc>
                          <a:spcPct val="107000"/>
                        </a:lnSpc>
                        <a:spcAft>
                          <a:spcPts val="800"/>
                        </a:spcAft>
                      </a:pPr>
                      <a:r>
                        <a:rPr lang="en-US" sz="1100">
                          <a:solidFill>
                            <a:schemeClr val="bg2">
                              <a:lumMod val="50000"/>
                            </a:schemeClr>
                          </a:solidFill>
                          <a:effectLst/>
                        </a:rPr>
                        <a:t>recall</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gn="r">
                        <a:lnSpc>
                          <a:spcPct val="107000"/>
                        </a:lnSpc>
                        <a:spcAft>
                          <a:spcPts val="800"/>
                        </a:spcAft>
                      </a:pPr>
                      <a:r>
                        <a:rPr lang="en-US" sz="1100">
                          <a:solidFill>
                            <a:schemeClr val="bg2">
                              <a:lumMod val="50000"/>
                            </a:schemeClr>
                          </a:solidFill>
                          <a:effectLst/>
                        </a:rPr>
                        <a:t>1</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nchor="b"/>
                </a:tc>
                <a:tc>
                  <a:txBody>
                    <a:bodyPr/>
                    <a:lstStyle/>
                    <a:p>
                      <a:pPr algn="r">
                        <a:lnSpc>
                          <a:spcPct val="107000"/>
                        </a:lnSpc>
                        <a:spcAft>
                          <a:spcPts val="800"/>
                        </a:spcAft>
                      </a:pPr>
                      <a:r>
                        <a:rPr lang="en-US" sz="1100" dirty="0">
                          <a:solidFill>
                            <a:schemeClr val="bg2">
                              <a:lumMod val="50000"/>
                            </a:schemeClr>
                          </a:solidFill>
                          <a:effectLst/>
                        </a:rPr>
                        <a:t>1</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1852512704"/>
                  </a:ext>
                </a:extLst>
              </a:tr>
              <a:tr h="638509">
                <a:tc>
                  <a:txBody>
                    <a:bodyPr/>
                    <a:lstStyle/>
                    <a:p>
                      <a:pPr>
                        <a:lnSpc>
                          <a:spcPct val="107000"/>
                        </a:lnSpc>
                        <a:spcAft>
                          <a:spcPts val="800"/>
                        </a:spcAft>
                      </a:pPr>
                      <a:r>
                        <a:rPr lang="en-US" sz="1100">
                          <a:solidFill>
                            <a:schemeClr val="bg2">
                              <a:lumMod val="50000"/>
                            </a:schemeClr>
                          </a:solidFill>
                          <a:effectLst/>
                        </a:rPr>
                        <a:t>f_measure</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gn="r">
                        <a:lnSpc>
                          <a:spcPct val="107000"/>
                        </a:lnSpc>
                        <a:spcAft>
                          <a:spcPts val="800"/>
                        </a:spcAft>
                      </a:pPr>
                      <a:r>
                        <a:rPr lang="en-US" sz="1100" dirty="0">
                          <a:solidFill>
                            <a:schemeClr val="bg2">
                              <a:lumMod val="50000"/>
                            </a:schemeClr>
                          </a:solidFill>
                          <a:effectLst/>
                        </a:rPr>
                        <a:t>99.2%</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nchor="b"/>
                </a:tc>
                <a:tc>
                  <a:txBody>
                    <a:bodyPr/>
                    <a:lstStyle/>
                    <a:p>
                      <a:pPr algn="r">
                        <a:lnSpc>
                          <a:spcPct val="107000"/>
                        </a:lnSpc>
                        <a:spcAft>
                          <a:spcPts val="800"/>
                        </a:spcAft>
                      </a:pPr>
                      <a:r>
                        <a:rPr lang="en-US" sz="1100">
                          <a:solidFill>
                            <a:schemeClr val="bg2">
                              <a:lumMod val="50000"/>
                            </a:schemeClr>
                          </a:solidFill>
                          <a:effectLst/>
                        </a:rPr>
                        <a:t>99.9%</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374889288"/>
                  </a:ext>
                </a:extLst>
              </a:tr>
              <a:tr h="638509">
                <a:tc>
                  <a:txBody>
                    <a:bodyPr/>
                    <a:lstStyle/>
                    <a:p>
                      <a:pPr>
                        <a:lnSpc>
                          <a:spcPct val="107000"/>
                        </a:lnSpc>
                        <a:spcAft>
                          <a:spcPts val="800"/>
                        </a:spcAft>
                      </a:pPr>
                      <a:r>
                        <a:rPr lang="en-US" sz="1100">
                          <a:solidFill>
                            <a:schemeClr val="bg2">
                              <a:lumMod val="50000"/>
                            </a:schemeClr>
                          </a:solidFill>
                          <a:effectLst/>
                        </a:rPr>
                        <a:t>false_rate</a:t>
                      </a:r>
                      <a:endParaRPr lang="en-EG" sz="110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tc>
                  <a:txBody>
                    <a:bodyPr/>
                    <a:lstStyle/>
                    <a:p>
                      <a:pPr algn="r">
                        <a:lnSpc>
                          <a:spcPct val="107000"/>
                        </a:lnSpc>
                        <a:spcAft>
                          <a:spcPts val="800"/>
                        </a:spcAft>
                      </a:pPr>
                      <a:r>
                        <a:rPr lang="en-US" sz="1100" dirty="0">
                          <a:solidFill>
                            <a:schemeClr val="bg2">
                              <a:lumMod val="50000"/>
                            </a:schemeClr>
                          </a:solidFill>
                          <a:effectLst/>
                        </a:rPr>
                        <a:t>0.16%</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nchor="b"/>
                </a:tc>
                <a:tc>
                  <a:txBody>
                    <a:bodyPr/>
                    <a:lstStyle/>
                    <a:p>
                      <a:pPr algn="r">
                        <a:lnSpc>
                          <a:spcPct val="107000"/>
                        </a:lnSpc>
                        <a:spcAft>
                          <a:spcPts val="800"/>
                        </a:spcAft>
                      </a:pPr>
                      <a:r>
                        <a:rPr lang="en-US" sz="1100" dirty="0">
                          <a:solidFill>
                            <a:schemeClr val="bg2">
                              <a:lumMod val="50000"/>
                            </a:schemeClr>
                          </a:solidFill>
                          <a:effectLst/>
                        </a:rPr>
                        <a:t>0.49%</a:t>
                      </a:r>
                      <a:endParaRPr lang="en-EG" sz="1100" dirty="0">
                        <a:solidFill>
                          <a:schemeClr val="bg2">
                            <a:lumMod val="50000"/>
                          </a:schemeClr>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521252705"/>
                  </a:ext>
                </a:extLst>
              </a:tr>
            </a:tbl>
          </a:graphicData>
        </a:graphic>
      </p:graphicFrame>
    </p:spTree>
    <p:extLst>
      <p:ext uri="{BB962C8B-B14F-4D97-AF65-F5344CB8AC3E}">
        <p14:creationId xmlns:p14="http://schemas.microsoft.com/office/powerpoint/2010/main" val="337980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B45B-A620-C60A-D401-7AF6F98F5BC3}"/>
              </a:ext>
            </a:extLst>
          </p:cNvPr>
          <p:cNvSpPr>
            <a:spLocks noGrp="1"/>
          </p:cNvSpPr>
          <p:nvPr>
            <p:ph type="title"/>
          </p:nvPr>
        </p:nvSpPr>
        <p:spPr>
          <a:xfrm>
            <a:off x="121709" y="30806"/>
            <a:ext cx="5827146" cy="3232644"/>
          </a:xfrm>
          <a:solidFill>
            <a:schemeClr val="bg1">
              <a:lumMod val="50000"/>
            </a:schemeClr>
          </a:solidFill>
        </p:spPr>
        <p:txBody>
          <a:bodyPr>
            <a:normAutofit fontScale="90000"/>
          </a:bodyPr>
          <a:lstStyle/>
          <a:p>
            <a:br>
              <a:rPr lang="en-US" altLang="zh-CN" sz="4000" b="1" dirty="0">
                <a:solidFill>
                  <a:schemeClr val="accent1"/>
                </a:solidFill>
                <a:latin typeface="微软雅黑" pitchFamily="34" charset="-122"/>
                <a:ea typeface="微软雅黑" pitchFamily="34" charset="-122"/>
              </a:rPr>
            </a:br>
            <a:br>
              <a:rPr lang="en-US" altLang="zh-CN" sz="4000" b="1" dirty="0">
                <a:solidFill>
                  <a:schemeClr val="accent1"/>
                </a:solidFill>
                <a:latin typeface="微软雅黑" pitchFamily="34" charset="-122"/>
                <a:ea typeface="微软雅黑" pitchFamily="34" charset="-122"/>
              </a:rPr>
            </a:br>
            <a:r>
              <a:rPr lang="en-US" altLang="zh-CN" sz="4000" b="1" dirty="0">
                <a:solidFill>
                  <a:schemeClr val="accent1"/>
                </a:solidFill>
                <a:latin typeface="微软雅黑" pitchFamily="34" charset="-122"/>
                <a:ea typeface="微软雅黑" pitchFamily="34" charset="-122"/>
              </a:rPr>
              <a:t>Model Comparison</a:t>
            </a:r>
            <a:br>
              <a:rPr lang="zh-CN" altLang="en-US" sz="3600" b="1" dirty="0">
                <a:solidFill>
                  <a:schemeClr val="accent1"/>
                </a:solidFill>
                <a:latin typeface="微软雅黑" pitchFamily="34" charset="-122"/>
                <a:ea typeface="微软雅黑" pitchFamily="34" charset="-122"/>
              </a:rPr>
            </a:br>
            <a:br>
              <a:rPr lang="en-EG" dirty="0"/>
            </a:br>
            <a:br>
              <a:rPr lang="en-EG" dirty="0"/>
            </a:br>
            <a:endParaRPr lang="en-EG" dirty="0"/>
          </a:p>
        </p:txBody>
      </p:sp>
      <p:sp>
        <p:nvSpPr>
          <p:cNvPr id="3" name="Subtitle 2">
            <a:extLst>
              <a:ext uri="{FF2B5EF4-FFF2-40B4-BE49-F238E27FC236}">
                <a16:creationId xmlns:a16="http://schemas.microsoft.com/office/drawing/2014/main" id="{1FE9A75E-DFCC-068A-CD41-6AACCAADFF17}"/>
              </a:ext>
            </a:extLst>
          </p:cNvPr>
          <p:cNvSpPr>
            <a:spLocks noGrp="1"/>
          </p:cNvSpPr>
          <p:nvPr>
            <p:ph type="subTitle" idx="1"/>
          </p:nvPr>
        </p:nvSpPr>
        <p:spPr/>
        <p:txBody>
          <a:bodyPr/>
          <a:lstStyle/>
          <a:p>
            <a:endParaRPr lang="en-EG" dirty="0"/>
          </a:p>
        </p:txBody>
      </p:sp>
      <p:pic>
        <p:nvPicPr>
          <p:cNvPr id="7" name="image5.jpg">
            <a:extLst>
              <a:ext uri="{FF2B5EF4-FFF2-40B4-BE49-F238E27FC236}">
                <a16:creationId xmlns:a16="http://schemas.microsoft.com/office/drawing/2014/main" id="{B7AE4D22-BD9B-B95A-44A1-4E0D98E2BEB2}"/>
              </a:ext>
            </a:extLst>
          </p:cNvPr>
          <p:cNvPicPr/>
          <p:nvPr/>
        </p:nvPicPr>
        <p:blipFill>
          <a:blip r:embed="rId2"/>
          <a:srcRect/>
          <a:stretch>
            <a:fillRect/>
          </a:stretch>
        </p:blipFill>
        <p:spPr>
          <a:xfrm>
            <a:off x="6450000" y="30806"/>
            <a:ext cx="5178671" cy="3232644"/>
          </a:xfrm>
          <a:prstGeom prst="rect">
            <a:avLst/>
          </a:prstGeom>
          <a:ln/>
        </p:spPr>
      </p:pic>
      <p:pic>
        <p:nvPicPr>
          <p:cNvPr id="8" name="image3.jpg">
            <a:extLst>
              <a:ext uri="{FF2B5EF4-FFF2-40B4-BE49-F238E27FC236}">
                <a16:creationId xmlns:a16="http://schemas.microsoft.com/office/drawing/2014/main" id="{9A8ADF4C-9465-B2A5-A091-4AD31C95BA35}"/>
              </a:ext>
            </a:extLst>
          </p:cNvPr>
          <p:cNvPicPr/>
          <p:nvPr/>
        </p:nvPicPr>
        <p:blipFill>
          <a:blip r:embed="rId3"/>
          <a:srcRect/>
          <a:stretch>
            <a:fillRect/>
          </a:stretch>
        </p:blipFill>
        <p:spPr>
          <a:xfrm>
            <a:off x="5532671" y="3358906"/>
            <a:ext cx="6096000" cy="3232644"/>
          </a:xfrm>
          <a:prstGeom prst="rect">
            <a:avLst/>
          </a:prstGeom>
          <a:ln/>
        </p:spPr>
      </p:pic>
      <p:pic>
        <p:nvPicPr>
          <p:cNvPr id="9" name="image13.jpg" descr="Chart, treemap chart&#10;&#10;Description automatically generated">
            <a:extLst>
              <a:ext uri="{FF2B5EF4-FFF2-40B4-BE49-F238E27FC236}">
                <a16:creationId xmlns:a16="http://schemas.microsoft.com/office/drawing/2014/main" id="{256050B6-0E66-86E1-42C9-B94A8A3BFD7C}"/>
              </a:ext>
            </a:extLst>
          </p:cNvPr>
          <p:cNvPicPr/>
          <p:nvPr/>
        </p:nvPicPr>
        <p:blipFill>
          <a:blip r:embed="rId4"/>
          <a:srcRect/>
          <a:stretch>
            <a:fillRect/>
          </a:stretch>
        </p:blipFill>
        <p:spPr>
          <a:xfrm>
            <a:off x="121709" y="3263450"/>
            <a:ext cx="5178671" cy="3423557"/>
          </a:xfrm>
          <a:prstGeom prst="rect">
            <a:avLst/>
          </a:prstGeom>
          <a:ln/>
        </p:spPr>
      </p:pic>
    </p:spTree>
    <p:extLst>
      <p:ext uri="{BB962C8B-B14F-4D97-AF65-F5344CB8AC3E}">
        <p14:creationId xmlns:p14="http://schemas.microsoft.com/office/powerpoint/2010/main" val="3952406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19"/>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b="0" dirty="0">
                <a:latin typeface="Arial"/>
                <a:ea typeface="Arial"/>
                <a:cs typeface="Arial"/>
                <a:sym typeface="Arial"/>
              </a:rPr>
              <a:t>Conclusion/ work in progress</a:t>
            </a:r>
            <a:r>
              <a:rPr lang="en-US" sz="4000" b="0" dirty="0">
                <a:solidFill>
                  <a:schemeClr val="dk2"/>
                </a:solidFill>
                <a:latin typeface="Arial"/>
                <a:ea typeface="Arial"/>
                <a:cs typeface="Arial"/>
                <a:sym typeface="Arial"/>
              </a:rPr>
              <a:t> </a:t>
            </a:r>
            <a:endParaRPr dirty="0"/>
          </a:p>
        </p:txBody>
      </p:sp>
      <p:sp>
        <p:nvSpPr>
          <p:cNvPr id="259" name="Google Shape;259;p19"/>
          <p:cNvSpPr txBox="1">
            <a:spLocks noGrp="1"/>
          </p:cNvSpPr>
          <p:nvPr>
            <p:ph type="body" idx="2"/>
          </p:nvPr>
        </p:nvSpPr>
        <p:spPr>
          <a:xfrm>
            <a:off x="6586000" y="114300"/>
            <a:ext cx="5116000" cy="6137910"/>
          </a:xfrm>
          <a:prstGeom prst="rect">
            <a:avLst/>
          </a:prstGeom>
          <a:noFill/>
          <a:ln>
            <a:noFill/>
          </a:ln>
        </p:spPr>
        <p:txBody>
          <a:bodyPr spcFirstLastPara="1" wrap="square" lIns="92075" tIns="46025" rIns="92075" bIns="46025" anchor="t" anchorCtr="0">
            <a:noAutofit/>
          </a:bodyPr>
          <a:lstStyle/>
          <a:p>
            <a:pPr>
              <a:buClr>
                <a:srgbClr val="C00000"/>
              </a:buClr>
            </a:pPr>
            <a:r>
              <a:rPr lang="en-US" b="1" dirty="0">
                <a:solidFill>
                  <a:schemeClr val="bg2">
                    <a:lumMod val="50000"/>
                  </a:schemeClr>
                </a:solidFill>
                <a:latin typeface="Times New Roman" panose="02020603050405020304" pitchFamily="18" charset="0"/>
                <a:cs typeface="Times New Roman" panose="02020603050405020304" pitchFamily="18" charset="0"/>
              </a:rPr>
              <a:t>With the online streaming of those devices’ data, labeling data is almost impossible, and they have heterogeneous computing capabilities.</a:t>
            </a:r>
          </a:p>
          <a:p>
            <a:pPr>
              <a:buClr>
                <a:srgbClr val="C00000"/>
              </a:buClr>
            </a:pPr>
            <a:r>
              <a:rPr lang="en-US" b="1" dirty="0">
                <a:solidFill>
                  <a:schemeClr val="bg2">
                    <a:lumMod val="50000"/>
                  </a:schemeClr>
                </a:solidFill>
                <a:latin typeface="Times New Roman" panose="02020603050405020304" pitchFamily="18" charset="0"/>
                <a:cs typeface="Times New Roman" panose="02020603050405020304" pitchFamily="18" charset="0"/>
              </a:rPr>
              <a:t> For this reason, we applied an autoencoder-based unsupervised approach, and training and evaluating the model was done with the help of federated machine learning. </a:t>
            </a:r>
          </a:p>
          <a:p>
            <a:pPr>
              <a:buClr>
                <a:srgbClr val="C00000"/>
              </a:buClr>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a:buClr>
                <a:srgbClr val="C00000"/>
              </a:buClr>
            </a:pPr>
            <a:r>
              <a:rPr lang="en-US" b="1" dirty="0">
                <a:solidFill>
                  <a:schemeClr val="bg2">
                    <a:lumMod val="50000"/>
                  </a:schemeClr>
                </a:solidFill>
                <a:latin typeface="Times New Roman" panose="02020603050405020304" pitchFamily="18" charset="0"/>
                <a:cs typeface="Times New Roman" panose="02020603050405020304" pitchFamily="18" charset="0"/>
              </a:rPr>
              <a:t>Moreover, we are considering the issue of computation disparities among the devices participating for collaboratively training the global model. </a:t>
            </a:r>
          </a:p>
          <a:p>
            <a:pPr>
              <a:buClr>
                <a:srgbClr val="C00000"/>
              </a:buClr>
            </a:pPr>
            <a:endParaRPr lang="en-US" b="1" dirty="0">
              <a:solidFill>
                <a:schemeClr val="bg2">
                  <a:lumMod val="50000"/>
                </a:schemeClr>
              </a:solidFill>
              <a:latin typeface="Times New Roman" panose="02020603050405020304" pitchFamily="18" charset="0"/>
              <a:cs typeface="Times New Roman" panose="02020603050405020304" pitchFamily="18" charset="0"/>
            </a:endParaRPr>
          </a:p>
          <a:p>
            <a:pPr>
              <a:buClr>
                <a:srgbClr val="C00000"/>
              </a:buClr>
            </a:pPr>
            <a:r>
              <a:rPr lang="en-US" b="1" dirty="0">
                <a:solidFill>
                  <a:schemeClr val="bg2">
                    <a:lumMod val="50000"/>
                  </a:schemeClr>
                </a:solidFill>
                <a:latin typeface="Times New Roman" panose="02020603050405020304" pitchFamily="18" charset="0"/>
                <a:cs typeface="Times New Roman" panose="02020603050405020304" pitchFamily="18" charset="0"/>
              </a:rPr>
              <a:t>the next step is to continue developing and evaluating an Fair federated machine learning using the deep autoencoder with the same settings as centralized and vanilla FedAvg and perform comparisons.</a:t>
            </a:r>
            <a:endParaRPr lang="en-EG" b="1"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260" name="Google Shape;260;p19"/>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Tree>
    <p:extLst>
      <p:ext uri="{BB962C8B-B14F-4D97-AF65-F5344CB8AC3E}">
        <p14:creationId xmlns:p14="http://schemas.microsoft.com/office/powerpoint/2010/main" val="1728508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9">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20"/>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b="0" dirty="0">
                <a:latin typeface="Arial"/>
                <a:ea typeface="Arial"/>
                <a:cs typeface="Arial"/>
                <a:sym typeface="Arial"/>
              </a:rPr>
              <a:t>Reference</a:t>
            </a:r>
            <a:endParaRPr dirty="0"/>
          </a:p>
        </p:txBody>
      </p:sp>
      <p:sp>
        <p:nvSpPr>
          <p:cNvPr id="269" name="Google Shape;269;p20"/>
          <p:cNvSpPr txBox="1">
            <a:spLocks noGrp="1"/>
          </p:cNvSpPr>
          <p:nvPr>
            <p:ph type="body" idx="4294967295"/>
          </p:nvPr>
        </p:nvSpPr>
        <p:spPr>
          <a:xfrm>
            <a:off x="125730" y="3429000"/>
            <a:ext cx="12066270" cy="3009900"/>
          </a:xfrm>
          <a:prstGeom prst="rect">
            <a:avLst/>
          </a:prstGeom>
          <a:noFill/>
          <a:ln>
            <a:noFill/>
          </a:ln>
        </p:spPr>
        <p:txBody>
          <a:bodyPr spcFirstLastPara="1" wrap="square" lIns="92075" tIns="46025" rIns="92075" bIns="46025" anchor="t" anchorCtr="0">
            <a:noAutofit/>
          </a:bodyPr>
          <a:lstStyle/>
          <a:p>
            <a:pPr marL="382577" indent="-382577">
              <a:lnSpc>
                <a:spcPct val="94000"/>
              </a:lnSpc>
              <a:spcBef>
                <a:spcPts val="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Horwitz, “The future of IoT miniguide: The burgeoning IoT market continues,” </a:t>
            </a:r>
            <a:r>
              <a:rPr lang="en-US" sz="1200" b="1" i="1" dirty="0">
                <a:solidFill>
                  <a:schemeClr val="bg2">
                    <a:lumMod val="50000"/>
                  </a:schemeClr>
                </a:solidFill>
                <a:latin typeface="Times New Roman"/>
                <a:ea typeface="Times New Roman"/>
                <a:cs typeface="Times New Roman"/>
                <a:sym typeface="Times New Roman"/>
              </a:rPr>
              <a:t>https://</a:t>
            </a:r>
            <a:r>
              <a:rPr lang="en-US" sz="1200" b="1" i="1" dirty="0" err="1">
                <a:solidFill>
                  <a:schemeClr val="bg2">
                    <a:lumMod val="50000"/>
                  </a:schemeClr>
                </a:solidFill>
                <a:latin typeface="Times New Roman"/>
                <a:ea typeface="Times New Roman"/>
                <a:cs typeface="Times New Roman"/>
                <a:sym typeface="Times New Roman"/>
              </a:rPr>
              <a:t>www.cisco.com</a:t>
            </a:r>
            <a:r>
              <a:rPr lang="en-US" sz="1200" b="1" i="1" dirty="0">
                <a:solidFill>
                  <a:schemeClr val="bg2">
                    <a:lumMod val="50000"/>
                  </a:schemeClr>
                </a:solidFill>
                <a:latin typeface="Times New Roman"/>
                <a:ea typeface="Times New Roman"/>
                <a:cs typeface="Times New Roman"/>
                <a:sym typeface="Times New Roman"/>
              </a:rPr>
              <a:t>/c/</a:t>
            </a:r>
            <a:r>
              <a:rPr lang="en-US" sz="1200" b="1" i="1" dirty="0" err="1">
                <a:solidFill>
                  <a:schemeClr val="bg2">
                    <a:lumMod val="50000"/>
                  </a:schemeClr>
                </a:solidFill>
                <a:latin typeface="Times New Roman"/>
                <a:ea typeface="Times New Roman"/>
                <a:cs typeface="Times New Roman"/>
                <a:sym typeface="Times New Roman"/>
              </a:rPr>
              <a:t>en</a:t>
            </a:r>
            <a:r>
              <a:rPr lang="en-US" sz="1200" b="1" i="1" dirty="0">
                <a:solidFill>
                  <a:schemeClr val="bg2">
                    <a:lumMod val="50000"/>
                  </a:schemeClr>
                </a:solidFill>
                <a:latin typeface="Times New Roman"/>
                <a:ea typeface="Times New Roman"/>
                <a:cs typeface="Times New Roman"/>
                <a:sym typeface="Times New Roman"/>
              </a:rPr>
              <a:t>/us/solutions/internet-of-things/future-of-</a:t>
            </a:r>
            <a:r>
              <a:rPr lang="en-US" sz="1200" b="1" i="1" dirty="0" err="1">
                <a:solidFill>
                  <a:schemeClr val="bg2">
                    <a:lumMod val="50000"/>
                  </a:schemeClr>
                </a:solidFill>
                <a:latin typeface="Times New Roman"/>
                <a:ea typeface="Times New Roman"/>
                <a:cs typeface="Times New Roman"/>
                <a:sym typeface="Times New Roman"/>
              </a:rPr>
              <a:t>iot.html</a:t>
            </a:r>
            <a:r>
              <a:rPr lang="en-US" sz="1200" b="1" dirty="0">
                <a:solidFill>
                  <a:schemeClr val="bg2">
                    <a:lumMod val="50000"/>
                  </a:schemeClr>
                </a:solidFill>
                <a:latin typeface="Times New Roman"/>
                <a:ea typeface="Times New Roman"/>
                <a:cs typeface="Times New Roman"/>
                <a:sym typeface="Times New Roman"/>
              </a:rPr>
              <a:t>, 2019.</a:t>
            </a:r>
            <a:endParaRPr b="1" dirty="0">
              <a:solidFill>
                <a:schemeClr val="bg2">
                  <a:lumMod val="50000"/>
                </a:schemeClr>
              </a:solidFill>
            </a:endParaRPr>
          </a:p>
          <a:p>
            <a:pPr marL="382577" indent="-382577">
              <a:lnSpc>
                <a:spcPct val="94000"/>
              </a:lnSpc>
              <a:spcBef>
                <a:spcPts val="120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D. Pauli. (2017). </a:t>
            </a:r>
            <a:r>
              <a:rPr lang="en-US" sz="1200" b="1" i="1" dirty="0">
                <a:solidFill>
                  <a:schemeClr val="bg2">
                    <a:lumMod val="50000"/>
                  </a:schemeClr>
                </a:solidFill>
                <a:latin typeface="Times New Roman"/>
                <a:ea typeface="Times New Roman"/>
                <a:cs typeface="Times New Roman"/>
                <a:sym typeface="Times New Roman"/>
              </a:rPr>
              <a:t>414,949 D-Link Cameras, IoT Devices Can Be Hijacked Over the Net</a:t>
            </a:r>
            <a:r>
              <a:rPr lang="en-US" sz="1200" b="1" dirty="0">
                <a:solidFill>
                  <a:schemeClr val="bg2">
                    <a:lumMod val="50000"/>
                  </a:schemeClr>
                </a:solidFill>
                <a:latin typeface="Times New Roman"/>
                <a:ea typeface="Times New Roman"/>
                <a:cs typeface="Times New Roman"/>
                <a:sym typeface="Times New Roman"/>
              </a:rPr>
              <a:t>. Accessed: Jul.21, 2018. [Online]. Available: https://</a:t>
            </a:r>
            <a:r>
              <a:rPr lang="en-US" sz="1200" b="1" dirty="0" err="1">
                <a:solidFill>
                  <a:schemeClr val="bg2">
                    <a:lumMod val="50000"/>
                  </a:schemeClr>
                </a:solidFill>
                <a:latin typeface="Times New Roman"/>
                <a:ea typeface="Times New Roman"/>
                <a:cs typeface="Times New Roman"/>
                <a:sym typeface="Times New Roman"/>
              </a:rPr>
              <a:t>www.theregister.co.uk</a:t>
            </a:r>
            <a:r>
              <a:rPr lang="en-US" sz="1200" b="1" dirty="0">
                <a:solidFill>
                  <a:schemeClr val="bg2">
                    <a:lumMod val="50000"/>
                  </a:schemeClr>
                </a:solidFill>
                <a:latin typeface="Times New Roman"/>
                <a:ea typeface="Times New Roman"/>
                <a:cs typeface="Times New Roman"/>
                <a:sym typeface="Times New Roman"/>
              </a:rPr>
              <a:t>/2016/07/08/414949_dlink_cameras_iot_devices_can_be_hijacked_over_the_net/ </a:t>
            </a:r>
            <a:endParaRPr b="1" dirty="0">
              <a:solidFill>
                <a:schemeClr val="bg2">
                  <a:lumMod val="50000"/>
                </a:schemeClr>
              </a:solidFill>
            </a:endParaRPr>
          </a:p>
          <a:p>
            <a:pPr marL="382577" indent="-382577">
              <a:lnSpc>
                <a:spcPct val="94000"/>
              </a:lnSpc>
              <a:spcBef>
                <a:spcPts val="120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 Z. </a:t>
            </a:r>
            <a:r>
              <a:rPr lang="en-US" sz="1200" b="1" dirty="0" err="1">
                <a:solidFill>
                  <a:schemeClr val="bg2">
                    <a:lumMod val="50000"/>
                  </a:schemeClr>
                </a:solidFill>
                <a:latin typeface="Times New Roman"/>
                <a:ea typeface="Times New Roman"/>
                <a:cs typeface="Times New Roman"/>
                <a:sym typeface="Times New Roman"/>
              </a:rPr>
              <a:t>Zorz</a:t>
            </a:r>
            <a:r>
              <a:rPr lang="en-US" sz="1200" b="1" dirty="0">
                <a:solidFill>
                  <a:schemeClr val="bg2">
                    <a:lumMod val="50000"/>
                  </a:schemeClr>
                </a:solidFill>
                <a:latin typeface="Times New Roman"/>
                <a:ea typeface="Times New Roman"/>
                <a:cs typeface="Times New Roman"/>
                <a:sym typeface="Times New Roman"/>
              </a:rPr>
              <a:t>. (2017). </a:t>
            </a:r>
            <a:r>
              <a:rPr lang="en-US" sz="1200" b="1" i="1" dirty="0">
                <a:solidFill>
                  <a:schemeClr val="bg2">
                    <a:lumMod val="50000"/>
                  </a:schemeClr>
                </a:solidFill>
                <a:latin typeface="Times New Roman"/>
                <a:ea typeface="Times New Roman"/>
                <a:cs typeface="Times New Roman"/>
                <a:sym typeface="Times New Roman"/>
              </a:rPr>
              <a:t>Exploitable GSOAP Flaw Exposes Thousands of IoT Devices to Attack</a:t>
            </a:r>
            <a:r>
              <a:rPr lang="en-US" sz="1200" b="1" dirty="0">
                <a:solidFill>
                  <a:schemeClr val="bg2">
                    <a:lumMod val="50000"/>
                  </a:schemeClr>
                </a:solidFill>
                <a:latin typeface="Times New Roman"/>
                <a:ea typeface="Times New Roman"/>
                <a:cs typeface="Times New Roman"/>
                <a:sym typeface="Times New Roman"/>
              </a:rPr>
              <a:t>. [Online]. Available: https://</a:t>
            </a:r>
            <a:r>
              <a:rPr lang="en-US" sz="1200" b="1" dirty="0" err="1">
                <a:solidFill>
                  <a:schemeClr val="bg2">
                    <a:lumMod val="50000"/>
                  </a:schemeClr>
                </a:solidFill>
                <a:latin typeface="Times New Roman"/>
                <a:ea typeface="Times New Roman"/>
                <a:cs typeface="Times New Roman"/>
                <a:sym typeface="Times New Roman"/>
              </a:rPr>
              <a:t>www.helpnetsecurity.com</a:t>
            </a:r>
            <a:r>
              <a:rPr lang="en-US" sz="1200" b="1" dirty="0">
                <a:solidFill>
                  <a:schemeClr val="bg2">
                    <a:lumMod val="50000"/>
                  </a:schemeClr>
                </a:solidFill>
                <a:latin typeface="Times New Roman"/>
                <a:ea typeface="Times New Roman"/>
                <a:cs typeface="Times New Roman"/>
                <a:sym typeface="Times New Roman"/>
              </a:rPr>
              <a:t>/ 2017/07/19/exploitable-</a:t>
            </a:r>
            <a:r>
              <a:rPr lang="en-US" sz="1200" b="1" dirty="0" err="1">
                <a:solidFill>
                  <a:schemeClr val="bg2">
                    <a:lumMod val="50000"/>
                  </a:schemeClr>
                </a:solidFill>
                <a:latin typeface="Times New Roman"/>
                <a:ea typeface="Times New Roman"/>
                <a:cs typeface="Times New Roman"/>
                <a:sym typeface="Times New Roman"/>
              </a:rPr>
              <a:t>gsoap</a:t>
            </a:r>
            <a:r>
              <a:rPr lang="en-US" sz="1200" b="1" dirty="0">
                <a:solidFill>
                  <a:schemeClr val="bg2">
                    <a:lumMod val="50000"/>
                  </a:schemeClr>
                </a:solidFill>
                <a:latin typeface="Times New Roman"/>
                <a:ea typeface="Times New Roman"/>
                <a:cs typeface="Times New Roman"/>
                <a:sym typeface="Times New Roman"/>
              </a:rPr>
              <a:t>-flaw-</a:t>
            </a:r>
            <a:r>
              <a:rPr lang="en-US" sz="1200" b="1" dirty="0" err="1">
                <a:solidFill>
                  <a:schemeClr val="bg2">
                    <a:lumMod val="50000"/>
                  </a:schemeClr>
                </a:solidFill>
                <a:latin typeface="Times New Roman"/>
                <a:ea typeface="Times New Roman"/>
                <a:cs typeface="Times New Roman"/>
                <a:sym typeface="Times New Roman"/>
              </a:rPr>
              <a:t>iot</a:t>
            </a:r>
            <a:r>
              <a:rPr lang="en-US" sz="1200" b="1" dirty="0">
                <a:solidFill>
                  <a:schemeClr val="bg2">
                    <a:lumMod val="50000"/>
                  </a:schemeClr>
                </a:solidFill>
                <a:latin typeface="Times New Roman"/>
                <a:ea typeface="Times New Roman"/>
                <a:cs typeface="Times New Roman"/>
                <a:sym typeface="Times New Roman"/>
              </a:rPr>
              <a:t>-devices-exposed/ </a:t>
            </a:r>
            <a:endParaRPr b="1" dirty="0">
              <a:solidFill>
                <a:schemeClr val="bg2">
                  <a:lumMod val="50000"/>
                </a:schemeClr>
              </a:solidFill>
            </a:endParaRPr>
          </a:p>
          <a:p>
            <a:pPr marL="382577" indent="-382577">
              <a:lnSpc>
                <a:spcPct val="94000"/>
              </a:lnSpc>
              <a:spcBef>
                <a:spcPts val="120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M. W. Patton, E. Gross, R. Chinn, S. </a:t>
            </a:r>
            <a:r>
              <a:rPr lang="en-US" sz="1200" b="1" dirty="0" err="1">
                <a:solidFill>
                  <a:schemeClr val="bg2">
                    <a:lumMod val="50000"/>
                  </a:schemeClr>
                </a:solidFill>
                <a:latin typeface="Times New Roman"/>
                <a:ea typeface="Times New Roman"/>
                <a:cs typeface="Times New Roman"/>
                <a:sym typeface="Times New Roman"/>
              </a:rPr>
              <a:t>Forbis</a:t>
            </a:r>
            <a:r>
              <a:rPr lang="en-US" sz="1200" b="1" dirty="0">
                <a:solidFill>
                  <a:schemeClr val="bg2">
                    <a:lumMod val="50000"/>
                  </a:schemeClr>
                </a:solidFill>
                <a:latin typeface="Times New Roman"/>
                <a:ea typeface="Times New Roman"/>
                <a:cs typeface="Times New Roman"/>
                <a:sym typeface="Times New Roman"/>
              </a:rPr>
              <a:t>, L. Walker, and H. Chen, “Uninvited connections: A study of vulnerable devices on the Internet of Things (IoT),” in </a:t>
            </a:r>
            <a:r>
              <a:rPr lang="en-US" sz="1200" b="1" i="1" dirty="0">
                <a:solidFill>
                  <a:schemeClr val="bg2">
                    <a:lumMod val="50000"/>
                  </a:schemeClr>
                </a:solidFill>
                <a:latin typeface="Times New Roman"/>
                <a:ea typeface="Times New Roman"/>
                <a:cs typeface="Times New Roman"/>
                <a:sym typeface="Times New Roman"/>
              </a:rPr>
              <a:t>Proc. IEEE Joint </a:t>
            </a:r>
            <a:r>
              <a:rPr lang="en-US" sz="1200" b="1" i="1" dirty="0" err="1">
                <a:solidFill>
                  <a:schemeClr val="bg2">
                    <a:lumMod val="50000"/>
                  </a:schemeClr>
                </a:solidFill>
                <a:latin typeface="Times New Roman"/>
                <a:ea typeface="Times New Roman"/>
                <a:cs typeface="Times New Roman"/>
                <a:sym typeface="Times New Roman"/>
              </a:rPr>
              <a:t>Intell</a:t>
            </a:r>
            <a:r>
              <a:rPr lang="en-US" sz="1200" b="1" i="1" dirty="0">
                <a:solidFill>
                  <a:schemeClr val="bg2">
                    <a:lumMod val="50000"/>
                  </a:schemeClr>
                </a:solidFill>
                <a:latin typeface="Times New Roman"/>
                <a:ea typeface="Times New Roman"/>
                <a:cs typeface="Times New Roman"/>
                <a:sym typeface="Times New Roman"/>
              </a:rPr>
              <a:t>. Security Inf. Conf.</a:t>
            </a:r>
            <a:r>
              <a:rPr lang="en-US" sz="1200" b="1" dirty="0">
                <a:solidFill>
                  <a:schemeClr val="bg2">
                    <a:lumMod val="50000"/>
                  </a:schemeClr>
                </a:solidFill>
                <a:latin typeface="Times New Roman"/>
                <a:ea typeface="Times New Roman"/>
                <a:cs typeface="Times New Roman"/>
                <a:sym typeface="Times New Roman"/>
              </a:rPr>
              <a:t>, Sep. 2014, pp. 232–235. </a:t>
            </a:r>
            <a:endParaRPr b="1" dirty="0">
              <a:solidFill>
                <a:schemeClr val="bg2">
                  <a:lumMod val="50000"/>
                </a:schemeClr>
              </a:solidFill>
            </a:endParaRPr>
          </a:p>
          <a:p>
            <a:pPr marL="382577" indent="-382577">
              <a:lnSpc>
                <a:spcPct val="94000"/>
              </a:lnSpc>
              <a:spcBef>
                <a:spcPts val="120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Hafeez, M. </a:t>
            </a:r>
            <a:r>
              <a:rPr lang="en-US" sz="1200" b="1" dirty="0" err="1">
                <a:solidFill>
                  <a:schemeClr val="bg2">
                    <a:lumMod val="50000"/>
                  </a:schemeClr>
                </a:solidFill>
                <a:latin typeface="Times New Roman"/>
                <a:ea typeface="Times New Roman"/>
                <a:cs typeface="Times New Roman"/>
                <a:sym typeface="Times New Roman"/>
              </a:rPr>
              <a:t>Antikainen</a:t>
            </a:r>
            <a:r>
              <a:rPr lang="en-US" sz="1200" b="1" dirty="0">
                <a:solidFill>
                  <a:schemeClr val="bg2">
                    <a:lumMod val="50000"/>
                  </a:schemeClr>
                </a:solidFill>
                <a:latin typeface="Times New Roman"/>
                <a:ea typeface="Times New Roman"/>
                <a:cs typeface="Times New Roman"/>
                <a:sym typeface="Times New Roman"/>
              </a:rPr>
              <a:t>, A. Y. Ding, and S. </a:t>
            </a:r>
            <a:r>
              <a:rPr lang="en-US" sz="1200" b="1" dirty="0" err="1">
                <a:solidFill>
                  <a:schemeClr val="bg2">
                    <a:lumMod val="50000"/>
                  </a:schemeClr>
                </a:solidFill>
                <a:latin typeface="Times New Roman"/>
                <a:ea typeface="Times New Roman"/>
                <a:cs typeface="Times New Roman"/>
                <a:sym typeface="Times New Roman"/>
              </a:rPr>
              <a:t>Tarkoma</a:t>
            </a:r>
            <a:r>
              <a:rPr lang="en-US" sz="1200" b="1" dirty="0">
                <a:solidFill>
                  <a:schemeClr val="bg2">
                    <a:lumMod val="50000"/>
                  </a:schemeClr>
                </a:solidFill>
                <a:latin typeface="Times New Roman"/>
                <a:ea typeface="Times New Roman"/>
                <a:cs typeface="Times New Roman"/>
                <a:sym typeface="Times New Roman"/>
              </a:rPr>
              <a:t>, “</a:t>
            </a:r>
            <a:r>
              <a:rPr lang="en-US" sz="1200" b="1" dirty="0" err="1">
                <a:solidFill>
                  <a:schemeClr val="bg2">
                    <a:lumMod val="50000"/>
                  </a:schemeClr>
                </a:solidFill>
                <a:latin typeface="Times New Roman"/>
                <a:ea typeface="Times New Roman"/>
                <a:cs typeface="Times New Roman"/>
                <a:sym typeface="Times New Roman"/>
              </a:rPr>
              <a:t>IoTKEEPER</a:t>
            </a:r>
            <a:r>
              <a:rPr lang="en-US" sz="1200" b="1" dirty="0">
                <a:solidFill>
                  <a:schemeClr val="bg2">
                    <a:lumMod val="50000"/>
                  </a:schemeClr>
                </a:solidFill>
                <a:latin typeface="Times New Roman"/>
                <a:ea typeface="Times New Roman"/>
                <a:cs typeface="Times New Roman"/>
                <a:sym typeface="Times New Roman"/>
              </a:rPr>
              <a:t>: Securing IoT Communications in Edge Networks,” </a:t>
            </a:r>
            <a:r>
              <a:rPr lang="en-US" sz="1200" b="1" dirty="0" err="1">
                <a:solidFill>
                  <a:schemeClr val="bg2">
                    <a:lumMod val="50000"/>
                  </a:schemeClr>
                </a:solidFill>
                <a:latin typeface="Times New Roman"/>
                <a:ea typeface="Times New Roman"/>
                <a:cs typeface="Times New Roman"/>
                <a:sym typeface="Times New Roman"/>
              </a:rPr>
              <a:t>CoRR</a:t>
            </a:r>
            <a:r>
              <a:rPr lang="en-US" sz="1200" b="1" dirty="0">
                <a:solidFill>
                  <a:schemeClr val="bg2">
                    <a:lumMod val="50000"/>
                  </a:schemeClr>
                </a:solidFill>
                <a:latin typeface="Times New Roman"/>
                <a:ea typeface="Times New Roman"/>
                <a:cs typeface="Times New Roman"/>
                <a:sym typeface="Times New Roman"/>
              </a:rPr>
              <a:t>, vol. abs/1808.08415, 2018. [Online]. Available: https://</a:t>
            </a:r>
            <a:r>
              <a:rPr lang="en-US" sz="1200" b="1" dirty="0" err="1">
                <a:solidFill>
                  <a:schemeClr val="bg2">
                    <a:lumMod val="50000"/>
                  </a:schemeClr>
                </a:solidFill>
                <a:latin typeface="Times New Roman"/>
                <a:ea typeface="Times New Roman"/>
                <a:cs typeface="Times New Roman"/>
                <a:sym typeface="Times New Roman"/>
              </a:rPr>
              <a:t>arxiv.org</a:t>
            </a:r>
            <a:r>
              <a:rPr lang="en-US" sz="1200" b="1" dirty="0">
                <a:solidFill>
                  <a:schemeClr val="bg2">
                    <a:lumMod val="50000"/>
                  </a:schemeClr>
                </a:solidFill>
                <a:latin typeface="Times New Roman"/>
                <a:ea typeface="Times New Roman"/>
                <a:cs typeface="Times New Roman"/>
                <a:sym typeface="Times New Roman"/>
              </a:rPr>
              <a:t>/abs/ 1808.08415</a:t>
            </a:r>
            <a:endParaRPr b="1" dirty="0">
              <a:solidFill>
                <a:schemeClr val="bg2">
                  <a:lumMod val="50000"/>
                </a:schemeClr>
              </a:solidFill>
            </a:endParaRPr>
          </a:p>
          <a:p>
            <a:pPr marL="382577" indent="-382577">
              <a:lnSpc>
                <a:spcPct val="94000"/>
              </a:lnSpc>
              <a:spcBef>
                <a:spcPts val="1200"/>
              </a:spcBef>
              <a:buClr>
                <a:srgbClr val="CC0000"/>
              </a:buClr>
              <a:buSzPts val="1200"/>
              <a:buFont typeface="Times New Roman"/>
              <a:buChar char="■"/>
            </a:pPr>
            <a:r>
              <a:rPr lang="en-US" sz="1200" b="1" dirty="0">
                <a:solidFill>
                  <a:schemeClr val="bg2">
                    <a:lumMod val="50000"/>
                  </a:schemeClr>
                </a:solidFill>
                <a:latin typeface="Times New Roman"/>
                <a:ea typeface="Times New Roman"/>
                <a:cs typeface="Times New Roman"/>
                <a:sym typeface="Times New Roman"/>
              </a:rPr>
              <a:t>Liu L, Yang J, Meng W. Detecting malicious nodes via gradient descent and support vector machine in internet of things. </a:t>
            </a:r>
            <a:r>
              <a:rPr lang="en-US" sz="1200" b="1" dirty="0" err="1">
                <a:solidFill>
                  <a:schemeClr val="bg2">
                    <a:lumMod val="50000"/>
                  </a:schemeClr>
                </a:solidFill>
                <a:latin typeface="Times New Roman"/>
                <a:ea typeface="Times New Roman"/>
                <a:cs typeface="Times New Roman"/>
                <a:sym typeface="Times New Roman"/>
              </a:rPr>
              <a:t>Comput</a:t>
            </a:r>
            <a:r>
              <a:rPr lang="en-US" sz="1200" b="1" dirty="0">
                <a:solidFill>
                  <a:schemeClr val="bg2">
                    <a:lumMod val="50000"/>
                  </a:schemeClr>
                </a:solidFill>
                <a:latin typeface="Times New Roman"/>
                <a:ea typeface="Times New Roman"/>
                <a:cs typeface="Times New Roman"/>
                <a:sym typeface="Times New Roman"/>
              </a:rPr>
              <a:t> Electric Eng. 2019;77:339-353.</a:t>
            </a:r>
            <a:endParaRPr b="1" dirty="0">
              <a:solidFill>
                <a:schemeClr val="bg2">
                  <a:lumMod val="50000"/>
                </a:schemeClr>
              </a:solidFill>
            </a:endParaRPr>
          </a:p>
          <a:p>
            <a:pPr marL="342891" indent="-278124">
              <a:spcBef>
                <a:spcPts val="240"/>
              </a:spcBef>
              <a:buClr>
                <a:schemeClr val="accent1"/>
              </a:buClr>
              <a:buSzPts val="1020"/>
              <a:buNone/>
            </a:pPr>
            <a:endParaRPr sz="1200" dirty="0">
              <a:solidFill>
                <a:schemeClr val="dk1"/>
              </a:solidFill>
              <a:latin typeface="Times New Roman"/>
              <a:ea typeface="Times New Roman"/>
              <a:cs typeface="Times New Roman"/>
              <a:sym typeface="Times New Roman"/>
            </a:endParaRPr>
          </a:p>
        </p:txBody>
      </p:sp>
      <p:sp>
        <p:nvSpPr>
          <p:cNvPr id="270" name="Google Shape;270;p20"/>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19771DD5-70E2-814D-BC4A-709B692B4449}"/>
              </a:ext>
            </a:extLst>
          </p:cNvPr>
          <p:cNvSpPr>
            <a:spLocks noGrp="1"/>
          </p:cNvSpPr>
          <p:nvPr>
            <p:ph type="title"/>
          </p:nvPr>
        </p:nvSpPr>
        <p:spPr/>
        <p:txBody>
          <a:bodyPr/>
          <a:lstStyle/>
          <a:p>
            <a:endParaRPr lang="en-EG"/>
          </a:p>
        </p:txBody>
      </p:sp>
      <p:pic>
        <p:nvPicPr>
          <p:cNvPr id="9" name="Picture 8" descr="Chart, bar chart&#10;&#10;Description automatically generated">
            <a:extLst>
              <a:ext uri="{FF2B5EF4-FFF2-40B4-BE49-F238E27FC236}">
                <a16:creationId xmlns:a16="http://schemas.microsoft.com/office/drawing/2014/main" id="{BC7BC8FE-D127-C842-A7D4-2A02AA583846}"/>
              </a:ext>
            </a:extLst>
          </p:cNvPr>
          <p:cNvPicPr>
            <a:picLocks noChangeAspect="1"/>
          </p:cNvPicPr>
          <p:nvPr/>
        </p:nvPicPr>
        <p:blipFill>
          <a:blip r:embed="rId2"/>
          <a:stretch>
            <a:fillRect/>
          </a:stretch>
        </p:blipFill>
        <p:spPr>
          <a:xfrm>
            <a:off x="0" y="871868"/>
            <a:ext cx="12192000" cy="5883373"/>
          </a:xfrm>
          <a:prstGeom prst="rect">
            <a:avLst/>
          </a:prstGeom>
        </p:spPr>
      </p:pic>
      <p:sp>
        <p:nvSpPr>
          <p:cNvPr id="11" name="TextBox 10">
            <a:extLst>
              <a:ext uri="{FF2B5EF4-FFF2-40B4-BE49-F238E27FC236}">
                <a16:creationId xmlns:a16="http://schemas.microsoft.com/office/drawing/2014/main" id="{7BE05E1F-AE1A-6144-9A87-A14E1C5F2FBA}"/>
              </a:ext>
            </a:extLst>
          </p:cNvPr>
          <p:cNvSpPr txBox="1"/>
          <p:nvPr/>
        </p:nvSpPr>
        <p:spPr>
          <a:xfrm>
            <a:off x="616687" y="202019"/>
            <a:ext cx="10154093" cy="584775"/>
          </a:xfrm>
          <a:prstGeom prst="rect">
            <a:avLst/>
          </a:prstGeom>
          <a:noFill/>
        </p:spPr>
        <p:txBody>
          <a:bodyPr wrap="square" rtlCol="0">
            <a:spAutoFit/>
          </a:bodyPr>
          <a:lstStyle/>
          <a:p>
            <a:pPr algn="ctr"/>
            <a:r>
              <a:rPr lang="en-US" sz="3200" b="1" dirty="0">
                <a:solidFill>
                  <a:schemeClr val="accent1"/>
                </a:solidFill>
                <a:latin typeface="Times New Roman" panose="02020603050405020304" pitchFamily="18" charset="0"/>
                <a:cs typeface="Times New Roman" panose="02020603050405020304" pitchFamily="18" charset="0"/>
              </a:rPr>
              <a:t>C</a:t>
            </a:r>
            <a:r>
              <a:rPr lang="en-EG" sz="3200" b="1" dirty="0">
                <a:solidFill>
                  <a:schemeClr val="accent1"/>
                </a:solidFill>
                <a:latin typeface="Times New Roman" panose="02020603050405020304" pitchFamily="18" charset="0"/>
                <a:cs typeface="Times New Roman" panose="02020603050405020304" pitchFamily="18" charset="0"/>
              </a:rPr>
              <a:t>ovid impact on the growth of IOT devices market</a:t>
            </a:r>
          </a:p>
        </p:txBody>
      </p:sp>
    </p:spTree>
    <p:extLst>
      <p:ext uri="{BB962C8B-B14F-4D97-AF65-F5344CB8AC3E}">
        <p14:creationId xmlns:p14="http://schemas.microsoft.com/office/powerpoint/2010/main" val="14832479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21"/>
          <p:cNvSpPr txBox="1">
            <a:spLocks noGrp="1"/>
          </p:cNvSpPr>
          <p:nvPr>
            <p:ph type="title"/>
          </p:nvPr>
        </p:nvSpPr>
        <p:spPr>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b="0" dirty="0">
                <a:latin typeface="Arial"/>
                <a:ea typeface="Arial"/>
                <a:cs typeface="Arial"/>
                <a:sym typeface="Arial"/>
              </a:rPr>
              <a:t>Reference </a:t>
            </a:r>
            <a:endParaRPr dirty="0"/>
          </a:p>
        </p:txBody>
      </p:sp>
      <p:sp>
        <p:nvSpPr>
          <p:cNvPr id="279" name="Google Shape;279;p21"/>
          <p:cNvSpPr txBox="1">
            <a:spLocks noGrp="1"/>
          </p:cNvSpPr>
          <p:nvPr>
            <p:ph type="body" idx="4294967295"/>
          </p:nvPr>
        </p:nvSpPr>
        <p:spPr>
          <a:xfrm>
            <a:off x="0" y="2477386"/>
            <a:ext cx="11578856" cy="3390014"/>
          </a:xfrm>
          <a:prstGeom prst="rect">
            <a:avLst/>
          </a:prstGeom>
          <a:noFill/>
          <a:ln>
            <a:noFill/>
          </a:ln>
        </p:spPr>
        <p:txBody>
          <a:bodyPr spcFirstLastPara="1" wrap="square" lIns="92075" tIns="46025" rIns="92075" bIns="46025" anchor="t" anchorCtr="0">
            <a:noAutofit/>
          </a:bodyPr>
          <a:lstStyle/>
          <a:p>
            <a:pPr marL="382577" indent="-382577">
              <a:lnSpc>
                <a:spcPct val="94000"/>
              </a:lnSpc>
              <a:spcBef>
                <a:spcPts val="0"/>
              </a:spcBef>
              <a:buClr>
                <a:srgbClr val="CC0000"/>
              </a:buClr>
              <a:buSzPts val="1400"/>
              <a:buFont typeface="Times New Roman"/>
              <a:buChar char="■"/>
            </a:pP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A. Kumar and T. J. Lim, “EDIMA: Early Detection of IoT Malware Network Activity Using Machine Learning Techniques,” in 5th World Forum on Internet of Things (WF-IoT), Limerick, Ireland, 2019, pp. 289– 294.</a:t>
            </a:r>
            <a:endParaRPr b="1" dirty="0">
              <a:solidFill>
                <a:schemeClr val="bg2">
                  <a:lumMod val="50000"/>
                </a:schemeClr>
              </a:solidFill>
              <a:latin typeface="Times New Roman" panose="02020603050405020304" pitchFamily="18" charset="0"/>
              <a:cs typeface="Times New Roman" panose="02020603050405020304" pitchFamily="18" charset="0"/>
            </a:endParaRPr>
          </a:p>
          <a:p>
            <a:pPr marL="382577" indent="-382577">
              <a:lnSpc>
                <a:spcPct val="94000"/>
              </a:lnSpc>
              <a:spcBef>
                <a:spcPts val="1200"/>
              </a:spcBef>
              <a:buClr>
                <a:srgbClr val="CC0000"/>
              </a:buClr>
              <a:buSzPts val="1400"/>
              <a:buFont typeface="Times New Roman"/>
              <a:buChar char="■"/>
            </a:pP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A.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Sivanathan</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“IoT Behavioral Monitoring via Network Traffic Analysis,” arXiv:2001.10632 [cs], Jan. 2020,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arXiv</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2001.10632. [Online]. Available: </a:t>
            </a:r>
            <a:r>
              <a:rPr lang="en-US" sz="1400" b="1" u="sng"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hlinkClick r:id="rId3">
                  <a:extLst>
                    <a:ext uri="{A12FA001-AC4F-418D-AE19-62706E023703}">
                      <ahyp:hlinkClr xmlns:ahyp="http://schemas.microsoft.com/office/drawing/2018/hyperlinkcolor" val="tx"/>
                    </a:ext>
                  </a:extLst>
                </a:hlinkClick>
              </a:rPr>
              <a:t>http://arxiv.org/abs/2001.10632</a:t>
            </a:r>
            <a:endParaRPr b="1" dirty="0">
              <a:solidFill>
                <a:schemeClr val="bg2">
                  <a:lumMod val="50000"/>
                </a:schemeClr>
              </a:solidFill>
              <a:latin typeface="Times New Roman" panose="02020603050405020304" pitchFamily="18" charset="0"/>
              <a:cs typeface="Times New Roman" panose="02020603050405020304" pitchFamily="18" charset="0"/>
            </a:endParaRPr>
          </a:p>
          <a:p>
            <a:pPr marL="382577" indent="-382577">
              <a:lnSpc>
                <a:spcPct val="94000"/>
              </a:lnSpc>
              <a:spcBef>
                <a:spcPts val="1200"/>
              </a:spcBef>
              <a:buClr>
                <a:srgbClr val="CC0000"/>
              </a:buClr>
              <a:buSzPts val="1400"/>
              <a:buFont typeface="Times New Roman"/>
              <a:buChar char="■"/>
            </a:pP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M. A. Al-</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Garadi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 Mohamed, A. K. Al-Ali, X. Du, I. Ali and M.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Guizani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 Survey of Machine and Deep Learning Methods for Internet of Things (IoT) Security," in </a:t>
            </a:r>
            <a:r>
              <a:rPr lang="en-US" sz="1400" b="1" i="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IEEE Communications Surveys &amp; Tutorials</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vol. 22, no. 3, pp. 1646-1685,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thirdquarter</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2020,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doi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10.1109/COMST.2020.2988293.</a:t>
            </a:r>
            <a:endParaRPr b="1" dirty="0">
              <a:solidFill>
                <a:schemeClr val="bg2">
                  <a:lumMod val="50000"/>
                </a:schemeClr>
              </a:solidFill>
              <a:latin typeface="Times New Roman" panose="02020603050405020304" pitchFamily="18" charset="0"/>
              <a:cs typeface="Times New Roman" panose="02020603050405020304" pitchFamily="18" charset="0"/>
            </a:endParaRPr>
          </a:p>
          <a:p>
            <a:pPr marL="382577" indent="-382577">
              <a:lnSpc>
                <a:spcPct val="94000"/>
              </a:lnSpc>
              <a:spcBef>
                <a:spcPts val="1200"/>
              </a:spcBef>
              <a:buClr>
                <a:srgbClr val="CC0000"/>
              </a:buClr>
              <a:buSzPts val="1400"/>
              <a:buFont typeface="Times New Roman"/>
              <a:buChar char="■"/>
            </a:pP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M. Shafiq, Z. Tian, A. K. Bashir, X. Du and M.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Guizani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CorrAUC</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 Malicious Bot-IoT Traffic Detection Method in IoT Network Using Machine Learning Techniques," in </a:t>
            </a:r>
            <a:r>
              <a:rPr lang="en-US" sz="1400" b="1" i="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IEEE Internet of Things Journal</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doi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10.1109/JIOT.2020.3002255.</a:t>
            </a:r>
            <a:endParaRPr b="1" dirty="0">
              <a:solidFill>
                <a:schemeClr val="bg2">
                  <a:lumMod val="50000"/>
                </a:schemeClr>
              </a:solidFill>
              <a:latin typeface="Times New Roman" panose="02020603050405020304" pitchFamily="18" charset="0"/>
              <a:cs typeface="Times New Roman" panose="02020603050405020304" pitchFamily="18" charset="0"/>
            </a:endParaRPr>
          </a:p>
          <a:p>
            <a:pPr marL="382577" indent="-382577">
              <a:lnSpc>
                <a:spcPct val="94000"/>
              </a:lnSpc>
              <a:spcBef>
                <a:spcPts val="1200"/>
              </a:spcBef>
              <a:buClr>
                <a:srgbClr val="CC0000"/>
              </a:buClr>
              <a:buSzPts val="1400"/>
              <a:buFont typeface="Times New Roman"/>
              <a:buChar char="■"/>
            </a:pP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T. D. Nguyen, S.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Marchal</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M. Miettinen, H.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Fereidooni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N.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Asokan</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and A. Sadeghi,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DÏoT</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A Federated Self-learning Anomaly Detection System for IoT," 2019 IEEE 39th International Conference on Distributed Computing Systems (ICDCS), Dallas, TX, USA, 2019, pp. 756-767, </a:t>
            </a:r>
            <a:r>
              <a:rPr lang="en-US" sz="1400"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doi</a:t>
            </a:r>
            <a:r>
              <a:rPr lang="en-US" sz="1400"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10.1109/ICDCS.2019.00080.</a:t>
            </a:r>
            <a:endParaRPr b="1" dirty="0">
              <a:solidFill>
                <a:schemeClr val="bg2">
                  <a:lumMod val="50000"/>
                </a:schemeClr>
              </a:solidFill>
              <a:latin typeface="Times New Roman" panose="02020603050405020304" pitchFamily="18" charset="0"/>
              <a:cs typeface="Times New Roman" panose="02020603050405020304" pitchFamily="18" charset="0"/>
            </a:endParaRPr>
          </a:p>
          <a:p>
            <a:pPr marL="382577" indent="-382577">
              <a:lnSpc>
                <a:spcPct val="94000"/>
              </a:lnSpc>
              <a:spcBef>
                <a:spcPts val="1200"/>
              </a:spcBef>
              <a:buClr>
                <a:srgbClr val="CC0000"/>
              </a:buClr>
              <a:buSzPts val="1800"/>
              <a:buFont typeface="Times New Roman"/>
              <a:buChar char="■"/>
            </a:pPr>
            <a:r>
              <a:rPr lang="en-US"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J. </a:t>
            </a:r>
            <a:r>
              <a:rPr lang="en-US"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Konecny</a:t>
            </a:r>
            <a:r>
              <a:rPr lang="en-US"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“Privacy-Preserving Collaborative Machine Learning without Centralized Training Data,” accessed: 2020-05-27; available: http://</a:t>
            </a:r>
            <a:r>
              <a:rPr lang="en-US"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jakubkonecny:com</a:t>
            </a:r>
            <a:r>
              <a:rPr lang="en-US"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/files/2018- 01 UW Federated </a:t>
            </a:r>
            <a:r>
              <a:rPr lang="en-US" b="1" dirty="0" err="1">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Learning:pdf</a:t>
            </a:r>
            <a:r>
              <a:rPr lang="en-US" b="1" dirty="0">
                <a:solidFill>
                  <a:schemeClr val="bg2">
                    <a:lumMod val="50000"/>
                  </a:schemeClr>
                </a:solidFill>
                <a:latin typeface="Times New Roman" panose="02020603050405020304" pitchFamily="18" charset="0"/>
                <a:ea typeface="Times New Roman"/>
                <a:cs typeface="Times New Roman" panose="02020603050405020304" pitchFamily="18" charset="0"/>
                <a:sym typeface="Times New Roman"/>
              </a:rPr>
              <a:t>, 2018. </a:t>
            </a:r>
            <a:endParaRPr b="1" dirty="0">
              <a:solidFill>
                <a:schemeClr val="bg2">
                  <a:lumMod val="50000"/>
                </a:schemeClr>
              </a:solidFill>
              <a:latin typeface="Times New Roman" panose="02020603050405020304" pitchFamily="18" charset="0"/>
              <a:ea typeface="Arial"/>
              <a:cs typeface="Times New Roman" panose="02020603050405020304" pitchFamily="18" charset="0"/>
              <a:sym typeface="Arial"/>
            </a:endParaRPr>
          </a:p>
          <a:p>
            <a:pPr marL="382577" indent="-307015">
              <a:lnSpc>
                <a:spcPct val="200000"/>
              </a:lnSpc>
              <a:spcBef>
                <a:spcPts val="0"/>
              </a:spcBef>
              <a:buClr>
                <a:schemeClr val="accent1"/>
              </a:buClr>
              <a:buSzPts val="1190"/>
              <a:buNone/>
            </a:pPr>
            <a:endParaRPr sz="1400" b="1" dirty="0">
              <a:solidFill>
                <a:schemeClr val="dk1"/>
              </a:solidFill>
              <a:latin typeface="Times New Roman" panose="02020603050405020304" pitchFamily="18" charset="0"/>
              <a:ea typeface="Times New Roman"/>
              <a:cs typeface="Times New Roman" panose="02020603050405020304" pitchFamily="18" charset="0"/>
              <a:sym typeface="Times New Roman"/>
            </a:endParaRPr>
          </a:p>
          <a:p>
            <a:pPr marL="342891" indent="-267328">
              <a:spcBef>
                <a:spcPts val="280"/>
              </a:spcBef>
              <a:buClr>
                <a:schemeClr val="accent1"/>
              </a:buClr>
              <a:buSzPts val="1190"/>
              <a:buNone/>
            </a:pPr>
            <a:endParaRPr sz="1400" b="1"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280" name="Google Shape;280;p21"/>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9" name="Google Shape;289;p22"/>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
        <p:nvSpPr>
          <p:cNvPr id="288" name="Google Shape;288;p22"/>
          <p:cNvSpPr/>
          <p:nvPr/>
        </p:nvSpPr>
        <p:spPr>
          <a:xfrm>
            <a:off x="3810000" y="3200400"/>
            <a:ext cx="4800600" cy="1828800"/>
          </a:xfrm>
          <a:prstGeom prst="roundRect">
            <a:avLst>
              <a:gd name="adj" fmla="val 16667"/>
            </a:avLst>
          </a:prstGeom>
          <a:blipFill>
            <a:blip r:embed="rId3"/>
            <a:tile tx="0" ty="0" sx="100000" sy="100000" flip="none" algn="tl"/>
          </a:blipFill>
          <a:ln w="381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algn="ctr">
              <a:buClr>
                <a:schemeClr val="dk2"/>
              </a:buClr>
              <a:buSzPts val="3200"/>
            </a:pPr>
            <a:r>
              <a:rPr lang="en-US" sz="3200" i="1" dirty="0">
                <a:solidFill>
                  <a:schemeClr val="dk2"/>
                </a:solidFill>
                <a:latin typeface="Times New Roman"/>
                <a:ea typeface="Times New Roman"/>
                <a:cs typeface="Times New Roman"/>
                <a:sym typeface="Times New Roman"/>
              </a:rPr>
              <a:t>THANK YOU</a:t>
            </a:r>
            <a:endParaRPr sz="1092" dirty="0"/>
          </a:p>
          <a:p>
            <a:pPr algn="ctr">
              <a:buClr>
                <a:schemeClr val="dk1"/>
              </a:buClr>
              <a:buSzPts val="3200"/>
            </a:pPr>
            <a:endParaRPr sz="3200" i="1" dirty="0">
              <a:solidFill>
                <a:srgbClr val="4775FF"/>
              </a:solidFill>
              <a:latin typeface="Times New Roman"/>
              <a:ea typeface="Times New Roman"/>
              <a:cs typeface="Times New Roman"/>
              <a:sym typeface="Times New Roman"/>
            </a:endParaRPr>
          </a:p>
          <a:p>
            <a:pPr algn="ctr">
              <a:buClr>
                <a:srgbClr val="4775FF"/>
              </a:buClr>
              <a:buSzPts val="3200"/>
            </a:pPr>
            <a:r>
              <a:rPr lang="en-US" sz="3200" i="1" dirty="0">
                <a:solidFill>
                  <a:srgbClr val="4775FF"/>
                </a:solidFill>
                <a:latin typeface="Times New Roman"/>
                <a:ea typeface="Times New Roman"/>
                <a:cs typeface="Times New Roman"/>
                <a:sym typeface="Times New Roman"/>
              </a:rPr>
              <a:t>COMMENTS &amp; QUESTIONS</a:t>
            </a:r>
            <a:endParaRPr sz="1092"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50734-3AB9-244B-A814-2ED448731561}"/>
              </a:ext>
            </a:extLst>
          </p:cNvPr>
          <p:cNvSpPr>
            <a:spLocks noGrp="1"/>
          </p:cNvSpPr>
          <p:nvPr>
            <p:ph type="title"/>
          </p:nvPr>
        </p:nvSpPr>
        <p:spPr>
          <a:xfrm>
            <a:off x="354000" y="323274"/>
            <a:ext cx="5393600" cy="674254"/>
          </a:xfrm>
        </p:spPr>
        <p:txBody>
          <a:bodyPr>
            <a:normAutofit fontScale="90000"/>
          </a:bodyPr>
          <a:lstStyle/>
          <a:p>
            <a:r>
              <a:rPr lang="en-US" dirty="0"/>
              <a:t>Implications</a:t>
            </a:r>
            <a:endParaRPr lang="en-EG" dirty="0"/>
          </a:p>
        </p:txBody>
      </p:sp>
      <p:sp>
        <p:nvSpPr>
          <p:cNvPr id="5" name="Subtitle 4">
            <a:extLst>
              <a:ext uri="{FF2B5EF4-FFF2-40B4-BE49-F238E27FC236}">
                <a16:creationId xmlns:a16="http://schemas.microsoft.com/office/drawing/2014/main" id="{1E70755C-269F-8540-A950-32853EA87F78}"/>
              </a:ext>
            </a:extLst>
          </p:cNvPr>
          <p:cNvSpPr>
            <a:spLocks noGrp="1"/>
          </p:cNvSpPr>
          <p:nvPr>
            <p:ph type="subTitle" idx="1"/>
          </p:nvPr>
        </p:nvSpPr>
        <p:spPr>
          <a:xfrm>
            <a:off x="-1" y="1182255"/>
            <a:ext cx="6031345" cy="4100278"/>
          </a:xfrm>
        </p:spPr>
        <p:txBody>
          <a:bodyPr/>
          <a:lstStyle/>
          <a:p>
            <a:endParaRPr lang="en-EG" dirty="0"/>
          </a:p>
        </p:txBody>
      </p:sp>
      <p:sp>
        <p:nvSpPr>
          <p:cNvPr id="3" name="Text Placeholder 2">
            <a:extLst>
              <a:ext uri="{FF2B5EF4-FFF2-40B4-BE49-F238E27FC236}">
                <a16:creationId xmlns:a16="http://schemas.microsoft.com/office/drawing/2014/main" id="{FD7B365F-2B3D-8C46-92C6-00AC3A0B3E67}"/>
              </a:ext>
            </a:extLst>
          </p:cNvPr>
          <p:cNvSpPr>
            <a:spLocks noGrp="1"/>
          </p:cNvSpPr>
          <p:nvPr>
            <p:ph type="body" idx="2"/>
          </p:nvPr>
        </p:nvSpPr>
        <p:spPr>
          <a:xfrm>
            <a:off x="6031344" y="965600"/>
            <a:ext cx="5670655" cy="4926900"/>
          </a:xfrm>
          <a:effectLst/>
        </p:spPr>
        <p:txBody>
          <a:bodyPr>
            <a:normAutofit/>
          </a:bodyPr>
          <a:lstStyle/>
          <a:p>
            <a:pPr marL="474342" indent="-342900">
              <a:buClr>
                <a:srgbClr val="FF0000"/>
              </a:buClr>
            </a:pPr>
            <a:r>
              <a:rPr lang="en-US" sz="2000" b="1" dirty="0">
                <a:solidFill>
                  <a:schemeClr val="bg2"/>
                </a:solidFill>
                <a:latin typeface="Times New Roman" panose="02020603050405020304" pitchFamily="18" charset="0"/>
                <a:ea typeface="Arial"/>
                <a:cs typeface="Times New Roman" panose="02020603050405020304" pitchFamily="18" charset="0"/>
                <a:sym typeface="Arial"/>
              </a:rPr>
              <a:t>We must manage billions of connected devices.</a:t>
            </a:r>
          </a:p>
          <a:p>
            <a:pPr marL="131442" indent="0">
              <a:buNone/>
            </a:pPr>
            <a:endParaRPr lang="en-US" sz="2000" b="1" dirty="0">
              <a:solidFill>
                <a:schemeClr val="bg2"/>
              </a:solidFill>
              <a:latin typeface="Times New Roman" panose="02020603050405020304" pitchFamily="18" charset="0"/>
              <a:ea typeface="Arial"/>
              <a:cs typeface="Times New Roman" panose="02020603050405020304" pitchFamily="18" charset="0"/>
              <a:sym typeface="Arial"/>
            </a:endParaRPr>
          </a:p>
          <a:p>
            <a:pPr marL="131442" indent="0">
              <a:buNone/>
            </a:pPr>
            <a:r>
              <a:rPr lang="en-US" sz="2000" b="1" u="sng" dirty="0">
                <a:solidFill>
                  <a:schemeClr val="bg2"/>
                </a:solidFill>
                <a:latin typeface="Times New Roman" panose="02020603050405020304" pitchFamily="18" charset="0"/>
                <a:ea typeface="Arial"/>
                <a:cs typeface="Times New Roman" panose="02020603050405020304" pitchFamily="18" charset="0"/>
                <a:sym typeface="Arial"/>
              </a:rPr>
              <a:t>A storm of data:  </a:t>
            </a:r>
          </a:p>
          <a:p>
            <a:pPr marL="131442" indent="0">
              <a:buNone/>
            </a:pPr>
            <a:endParaRPr lang="en-US" sz="2000" b="1" dirty="0">
              <a:solidFill>
                <a:schemeClr val="bg2"/>
              </a:solidFill>
              <a:latin typeface="Times New Roman" panose="02020603050405020304" pitchFamily="18" charset="0"/>
              <a:ea typeface="Arial"/>
              <a:cs typeface="Times New Roman" panose="02020603050405020304" pitchFamily="18" charset="0"/>
              <a:sym typeface="Arial"/>
            </a:endParaRPr>
          </a:p>
          <a:p>
            <a:pPr marL="131442" indent="0">
              <a:buNone/>
            </a:pPr>
            <a:r>
              <a:rPr lang="en-US" dirty="0">
                <a:solidFill>
                  <a:schemeClr val="bg2">
                    <a:lumMod val="50000"/>
                  </a:schemeClr>
                </a:solidFill>
              </a:rPr>
              <a:t>By  2025 the amount of data produced by IoT devices will be 79.4 zettabytes [3]</a:t>
            </a:r>
          </a:p>
          <a:p>
            <a:pPr marL="131442" indent="0">
              <a:buNone/>
            </a:pPr>
            <a:endParaRPr lang="en-US" sz="2000" b="1" dirty="0">
              <a:solidFill>
                <a:schemeClr val="bg2"/>
              </a:solidFill>
              <a:latin typeface="Times New Roman" panose="02020603050405020304" pitchFamily="18" charset="0"/>
              <a:ea typeface="Arial"/>
              <a:cs typeface="Times New Roman" panose="02020603050405020304" pitchFamily="18" charset="0"/>
              <a:sym typeface="Arial"/>
            </a:endParaRPr>
          </a:p>
          <a:p>
            <a:pPr marL="474342" indent="-342900">
              <a:buClr>
                <a:srgbClr val="FF0000"/>
              </a:buClr>
            </a:pPr>
            <a:r>
              <a:rPr lang="en-US" sz="2000" b="1" dirty="0">
                <a:solidFill>
                  <a:schemeClr val="bg2"/>
                </a:solidFill>
                <a:latin typeface="Times New Roman" panose="02020603050405020304" pitchFamily="18" charset="0"/>
                <a:ea typeface="Arial"/>
                <a:cs typeface="Times New Roman" panose="02020603050405020304" pitchFamily="18" charset="0"/>
                <a:sym typeface="Arial"/>
              </a:rPr>
              <a:t>IoT devices hold sensitive data</a:t>
            </a:r>
          </a:p>
          <a:p>
            <a:pPr marL="131442" indent="0">
              <a:buNone/>
            </a:pPr>
            <a:endParaRPr lang="en-US" sz="2000" b="1" dirty="0">
              <a:solidFill>
                <a:schemeClr val="bg2"/>
              </a:solidFill>
              <a:latin typeface="Times New Roman" panose="02020603050405020304" pitchFamily="18" charset="0"/>
              <a:ea typeface="Arial"/>
              <a:cs typeface="Times New Roman" panose="02020603050405020304" pitchFamily="18" charset="0"/>
              <a:sym typeface="Arial"/>
            </a:endParaRPr>
          </a:p>
          <a:p>
            <a:pPr marL="114298" indent="0">
              <a:buNone/>
            </a:pPr>
            <a:endParaRPr lang="en-US" dirty="0">
              <a:solidFill>
                <a:schemeClr val="bg2"/>
              </a:solidFill>
              <a:latin typeface="Times New Roman" panose="02020603050405020304" pitchFamily="18" charset="0"/>
              <a:ea typeface="Arial"/>
              <a:cs typeface="Times New Roman" panose="02020603050405020304" pitchFamily="18" charset="0"/>
              <a:sym typeface="Arial"/>
            </a:endParaRPr>
          </a:p>
          <a:p>
            <a:endParaRPr lang="en-EG" dirty="0"/>
          </a:p>
        </p:txBody>
      </p:sp>
      <p:pic>
        <p:nvPicPr>
          <p:cNvPr id="4" name="Picture 3" descr="Chart, bar chart&#10;&#10;Description automatically generated">
            <a:extLst>
              <a:ext uri="{FF2B5EF4-FFF2-40B4-BE49-F238E27FC236}">
                <a16:creationId xmlns:a16="http://schemas.microsoft.com/office/drawing/2014/main" id="{6FA3B367-1FCA-A94A-9E96-A348202B6C43}"/>
              </a:ext>
            </a:extLst>
          </p:cNvPr>
          <p:cNvPicPr>
            <a:picLocks noChangeAspect="1"/>
          </p:cNvPicPr>
          <p:nvPr/>
        </p:nvPicPr>
        <p:blipFill>
          <a:blip r:embed="rId2"/>
          <a:stretch>
            <a:fillRect/>
          </a:stretch>
        </p:blipFill>
        <p:spPr>
          <a:xfrm>
            <a:off x="0" y="1173018"/>
            <a:ext cx="6022109" cy="4083439"/>
          </a:xfrm>
          <a:prstGeom prst="rect">
            <a:avLst/>
          </a:prstGeom>
        </p:spPr>
      </p:pic>
    </p:spTree>
    <p:extLst>
      <p:ext uri="{BB962C8B-B14F-4D97-AF65-F5344CB8AC3E}">
        <p14:creationId xmlns:p14="http://schemas.microsoft.com/office/powerpoint/2010/main" val="1275850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CAB619-6FFF-634F-BD4A-48990177591F}"/>
              </a:ext>
            </a:extLst>
          </p:cNvPr>
          <p:cNvSpPr>
            <a:spLocks noGrp="1"/>
          </p:cNvSpPr>
          <p:nvPr>
            <p:ph type="title"/>
          </p:nvPr>
        </p:nvSpPr>
        <p:spPr>
          <a:xfrm>
            <a:off x="1789502" y="834890"/>
            <a:ext cx="3749909" cy="930303"/>
          </a:xfrm>
        </p:spPr>
        <p:txBody>
          <a:bodyPr>
            <a:normAutofit/>
          </a:bodyPr>
          <a:lstStyle/>
          <a:p>
            <a:r>
              <a:rPr lang="en-US" dirty="0">
                <a:latin typeface="Times New Roman" panose="02020603050405020304" pitchFamily="18" charset="0"/>
                <a:cs typeface="Times New Roman" panose="02020603050405020304" pitchFamily="18" charset="0"/>
              </a:rPr>
              <a:t>O</a:t>
            </a:r>
            <a:r>
              <a:rPr lang="en-EG" dirty="0">
                <a:latin typeface="Times New Roman" panose="02020603050405020304" pitchFamily="18" charset="0"/>
                <a:cs typeface="Times New Roman" panose="02020603050405020304" pitchFamily="18" charset="0"/>
              </a:rPr>
              <a:t>verview </a:t>
            </a:r>
          </a:p>
        </p:txBody>
      </p:sp>
      <p:sp>
        <p:nvSpPr>
          <p:cNvPr id="5" name="Subtitle 4">
            <a:extLst>
              <a:ext uri="{FF2B5EF4-FFF2-40B4-BE49-F238E27FC236}">
                <a16:creationId xmlns:a16="http://schemas.microsoft.com/office/drawing/2014/main" id="{56DC1F56-3E6B-7D4B-BE3A-119C6369DF20}"/>
              </a:ext>
            </a:extLst>
          </p:cNvPr>
          <p:cNvSpPr>
            <a:spLocks noGrp="1"/>
          </p:cNvSpPr>
          <p:nvPr>
            <p:ph type="subTitle" idx="1"/>
          </p:nvPr>
        </p:nvSpPr>
        <p:spPr>
          <a:xfrm>
            <a:off x="2055000" y="3338545"/>
            <a:ext cx="710624" cy="2641959"/>
          </a:xfrm>
        </p:spPr>
        <p:txBody>
          <a:bodyPr/>
          <a:lstStyle/>
          <a:p>
            <a:endParaRPr lang="en-EG" dirty="0"/>
          </a:p>
        </p:txBody>
      </p:sp>
      <p:sp>
        <p:nvSpPr>
          <p:cNvPr id="3" name="Text Placeholder 2">
            <a:extLst>
              <a:ext uri="{FF2B5EF4-FFF2-40B4-BE49-F238E27FC236}">
                <a16:creationId xmlns:a16="http://schemas.microsoft.com/office/drawing/2014/main" id="{9E6D60CE-541C-8843-9160-C1DF16F13A64}"/>
              </a:ext>
            </a:extLst>
          </p:cNvPr>
          <p:cNvSpPr>
            <a:spLocks noGrp="1"/>
          </p:cNvSpPr>
          <p:nvPr>
            <p:ph type="body" idx="2"/>
          </p:nvPr>
        </p:nvSpPr>
        <p:spPr>
          <a:xfrm>
            <a:off x="6088051" y="1440180"/>
            <a:ext cx="6103949" cy="4972050"/>
          </a:xfrm>
        </p:spPr>
        <p:txBody>
          <a:bodyPr>
            <a:normAutofit/>
          </a:bodyPr>
          <a:lstStyle/>
          <a:p>
            <a:pPr marL="0" indent="0">
              <a:lnSpc>
                <a:spcPct val="74000"/>
              </a:lnSpc>
              <a:spcBef>
                <a:spcPts val="1200"/>
              </a:spcBef>
              <a:buClr>
                <a:srgbClr val="CC0000"/>
              </a:buClr>
              <a:buSzPts val="2000"/>
              <a:buNone/>
            </a:pPr>
            <a:r>
              <a:rPr lang="en-US" sz="2000" b="1" dirty="0">
                <a:solidFill>
                  <a:schemeClr val="bg2">
                    <a:lumMod val="50000"/>
                  </a:schemeClr>
                </a:solidFill>
                <a:latin typeface="Times New Roman" panose="02020603050405020304" pitchFamily="18" charset="0"/>
                <a:ea typeface="Arial"/>
                <a:cs typeface="Times New Roman" panose="02020603050405020304" pitchFamily="18" charset="0"/>
                <a:sym typeface="Arial"/>
              </a:rPr>
              <a:t>Their  wide adoption and marked demand are leading to many many challenges.</a:t>
            </a:r>
            <a:endParaRPr lang="en-US" sz="2000" b="1" dirty="0">
              <a:solidFill>
                <a:schemeClr val="bg2">
                  <a:lumMod val="50000"/>
                </a:schemeClr>
              </a:solidFill>
              <a:latin typeface="Times New Roman" panose="02020603050405020304" pitchFamily="18" charset="0"/>
              <a:ea typeface="Arial"/>
              <a:cs typeface="Times New Roman" panose="02020603050405020304" pitchFamily="18" charset="0"/>
              <a:sym typeface="Times New Roman"/>
            </a:endParaRPr>
          </a:p>
          <a:p>
            <a:pPr marL="382577" indent="-382577">
              <a:lnSpc>
                <a:spcPct val="74000"/>
              </a:lnSpc>
              <a:spcBef>
                <a:spcPts val="1200"/>
              </a:spcBef>
              <a:buClr>
                <a:srgbClr val="CC0000"/>
              </a:buClr>
              <a:buSzPts val="2000"/>
              <a:buFont typeface="Times New Roman"/>
              <a:buChar char="■"/>
            </a:pPr>
            <a:endParaRPr lang="en-US" sz="2000" dirty="0">
              <a:solidFill>
                <a:schemeClr val="bg2">
                  <a:lumMod val="50000"/>
                </a:schemeClr>
              </a:solidFill>
              <a:latin typeface="Times New Roman" panose="02020603050405020304" pitchFamily="18" charset="0"/>
              <a:ea typeface="Arial"/>
              <a:cs typeface="Times New Roman" panose="02020603050405020304" pitchFamily="18" charset="0"/>
              <a:sym typeface="Times New Roman"/>
            </a:endParaRPr>
          </a:p>
          <a:p>
            <a:pPr marL="285744" indent="-285744">
              <a:lnSpc>
                <a:spcPct val="74000"/>
              </a:lnSpc>
              <a:spcBef>
                <a:spcPts val="1200"/>
              </a:spcBef>
              <a:buClr>
                <a:srgbClr val="CC0000"/>
              </a:buClr>
              <a:buSzPct val="80000"/>
            </a:pPr>
            <a:r>
              <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Arial"/>
              </a:rPr>
              <a:t>pressures the development teams. </a:t>
            </a:r>
            <a:endPar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endParaRPr>
          </a:p>
          <a:p>
            <a:pPr marL="742932" lvl="1" indent="-285744">
              <a:lnSpc>
                <a:spcPct val="74000"/>
              </a:lnSpc>
              <a:spcBef>
                <a:spcPts val="1200"/>
              </a:spcBef>
              <a:buClr>
                <a:srgbClr val="CC0000"/>
              </a:buClr>
              <a:buSzPct val="80000"/>
              <a:buFont typeface="Wingdings" pitchFamily="2" charset="2"/>
              <a:buChar char="§"/>
            </a:pPr>
            <a:r>
              <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Arial"/>
              </a:rPr>
              <a:t>re-using unverified code snippets [2], </a:t>
            </a:r>
            <a:endPar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endParaRPr>
          </a:p>
          <a:p>
            <a:pPr marL="742932" lvl="1" indent="-285744">
              <a:lnSpc>
                <a:spcPct val="74000"/>
              </a:lnSpc>
              <a:spcBef>
                <a:spcPts val="1200"/>
              </a:spcBef>
              <a:buClr>
                <a:srgbClr val="CC0000"/>
              </a:buClr>
              <a:buSzPct val="80000"/>
              <a:buFont typeface="Wingdings" pitchFamily="2" charset="2"/>
              <a:buChar char="§"/>
            </a:pPr>
            <a:r>
              <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Arial"/>
              </a:rPr>
              <a:t>insecure third-party libraries [3], and not following secure software development practices [4] </a:t>
            </a:r>
            <a:endPar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endParaRPr>
          </a:p>
          <a:p>
            <a:pPr marL="742932" lvl="1" indent="-285744">
              <a:lnSpc>
                <a:spcPct val="74000"/>
              </a:lnSpc>
              <a:spcBef>
                <a:spcPts val="1200"/>
              </a:spcBef>
              <a:buClr>
                <a:srgbClr val="CC0000"/>
              </a:buClr>
              <a:buSzPct val="80000"/>
              <a:buFont typeface="Wingdings" pitchFamily="2" charset="2"/>
              <a:buChar char="§"/>
            </a:pPr>
            <a:r>
              <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Arial"/>
              </a:rPr>
              <a:t>leading to producing inherently vulnerable IoT devices for consumer markets [5]. </a:t>
            </a:r>
          </a:p>
          <a:p>
            <a:pPr marL="457188" lvl="1" indent="0">
              <a:lnSpc>
                <a:spcPct val="74000"/>
              </a:lnSpc>
              <a:spcBef>
                <a:spcPts val="1200"/>
              </a:spcBef>
              <a:buClr>
                <a:srgbClr val="CC0000"/>
              </a:buClr>
              <a:buSzPct val="80000"/>
              <a:buNone/>
            </a:pPr>
            <a:endParaRPr lang="en-US" sz="1600" dirty="0">
              <a:solidFill>
                <a:schemeClr val="bg2">
                  <a:lumMod val="50000"/>
                </a:schemeClr>
              </a:solidFill>
              <a:latin typeface="Open Sans" panose="020B0606030504020204" pitchFamily="34" charset="0"/>
              <a:ea typeface="Open Sans" panose="020B0606030504020204" pitchFamily="34" charset="0"/>
              <a:cs typeface="Open Sans" panose="020B0606030504020204" pitchFamily="34" charset="0"/>
              <a:sym typeface="Times New Roman"/>
            </a:endParaRPr>
          </a:p>
          <a:p>
            <a:pPr indent="-382577">
              <a:lnSpc>
                <a:spcPct val="74000"/>
              </a:lnSpc>
              <a:spcBef>
                <a:spcPts val="700"/>
              </a:spcBef>
              <a:buClr>
                <a:schemeClr val="accent1"/>
              </a:buClr>
              <a:buSzPts val="1275"/>
              <a:buNone/>
            </a:pPr>
            <a:r>
              <a:rPr lang="en-US" b="1" dirty="0">
                <a:solidFill>
                  <a:schemeClr val="bg2">
                    <a:lumMod val="50000"/>
                  </a:schemeClr>
                </a:solidFill>
              </a:rPr>
              <a:t>Thus, as interconnect devices grows on the network, attacks targeting them increases [2-5, 20].</a:t>
            </a:r>
            <a:r>
              <a:rPr lang="en-EG" sz="2000" b="1" dirty="0">
                <a:solidFill>
                  <a:schemeClr val="bg2">
                    <a:lumMod val="50000"/>
                  </a:schemeClr>
                </a:solidFill>
              </a:rPr>
              <a:t> </a:t>
            </a:r>
            <a:endParaRPr lang="en-US" sz="1900" b="1" dirty="0">
              <a:solidFill>
                <a:schemeClr val="bg2">
                  <a:lumMod val="50000"/>
                </a:schemeClr>
              </a:solidFill>
              <a:latin typeface="Times New Roman" panose="02020603050405020304" pitchFamily="18" charset="0"/>
              <a:ea typeface="Arial"/>
              <a:cs typeface="Times New Roman" panose="02020603050405020304" pitchFamily="18" charset="0"/>
              <a:sym typeface="Arial"/>
            </a:endParaRPr>
          </a:p>
          <a:p>
            <a:endParaRPr lang="en-EG" dirty="0"/>
          </a:p>
        </p:txBody>
      </p:sp>
      <p:pic>
        <p:nvPicPr>
          <p:cNvPr id="1026" name="Picture 2" descr="Five predictions for the Internet of Things in 2025 | IDEMIA">
            <a:extLst>
              <a:ext uri="{FF2B5EF4-FFF2-40B4-BE49-F238E27FC236}">
                <a16:creationId xmlns:a16="http://schemas.microsoft.com/office/drawing/2014/main" id="{8D2B4DE5-6668-8E44-8F62-987C5EB0C7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2583" y="2309853"/>
            <a:ext cx="5614722" cy="45481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7802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290240" y="411352"/>
            <a:ext cx="5393600" cy="1158949"/>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dirty="0"/>
              <a:t>Anomaly detection approaches </a:t>
            </a:r>
            <a:endParaRPr dirty="0"/>
          </a:p>
        </p:txBody>
      </p:sp>
      <p:sp>
        <p:nvSpPr>
          <p:cNvPr id="2" name="Subtitle 1">
            <a:extLst>
              <a:ext uri="{FF2B5EF4-FFF2-40B4-BE49-F238E27FC236}">
                <a16:creationId xmlns:a16="http://schemas.microsoft.com/office/drawing/2014/main" id="{4FB1474C-89E5-F94A-9393-D523E457FD99}"/>
              </a:ext>
            </a:extLst>
          </p:cNvPr>
          <p:cNvSpPr>
            <a:spLocks noGrp="1"/>
          </p:cNvSpPr>
          <p:nvPr>
            <p:ph type="subTitle" idx="1"/>
          </p:nvPr>
        </p:nvSpPr>
        <p:spPr/>
        <p:txBody>
          <a:bodyPr/>
          <a:lstStyle/>
          <a:p>
            <a:endParaRPr lang="en-EG" dirty="0"/>
          </a:p>
        </p:txBody>
      </p:sp>
      <p:sp>
        <p:nvSpPr>
          <p:cNvPr id="107" name="Google Shape;107;p4"/>
          <p:cNvSpPr txBox="1">
            <a:spLocks noGrp="1"/>
          </p:cNvSpPr>
          <p:nvPr>
            <p:ph type="body" idx="2"/>
          </p:nvPr>
        </p:nvSpPr>
        <p:spPr>
          <a:xfrm>
            <a:off x="5807035" y="965600"/>
            <a:ext cx="6384966" cy="4926900"/>
          </a:xfrm>
          <a:prstGeom prst="rect">
            <a:avLst/>
          </a:prstGeom>
          <a:noFill/>
          <a:ln>
            <a:noFill/>
          </a:ln>
        </p:spPr>
        <p:txBody>
          <a:bodyPr spcFirstLastPara="1" wrap="square" lIns="92075" tIns="46025" rIns="92075" bIns="46025" anchor="t" anchorCtr="0">
            <a:noAutofit/>
          </a:bodyPr>
          <a:lstStyle/>
          <a:p>
            <a:pPr marL="342891" indent="-342891" algn="just">
              <a:lnSpc>
                <a:spcPct val="100000"/>
              </a:lnSpc>
              <a:spcBef>
                <a:spcPts val="0"/>
              </a:spcBef>
              <a:buClr>
                <a:schemeClr val="accent1"/>
              </a:buClr>
              <a:buSzPts val="2720"/>
              <a:buFont typeface="Times New Roman"/>
              <a:buChar char="●"/>
            </a:pPr>
            <a:r>
              <a:rPr lang="en-US" sz="3200" b="1" u="sng" dirty="0">
                <a:solidFill>
                  <a:srgbClr val="000000"/>
                </a:solidFill>
                <a:latin typeface="Times New Roman"/>
                <a:ea typeface="Times New Roman"/>
                <a:cs typeface="Times New Roman"/>
                <a:sym typeface="Times New Roman"/>
              </a:rPr>
              <a:t>Centralized approaches</a:t>
            </a:r>
          </a:p>
          <a:p>
            <a:pPr marL="342891" indent="-342891" algn="just">
              <a:lnSpc>
                <a:spcPct val="100000"/>
              </a:lnSpc>
              <a:spcBef>
                <a:spcPts val="0"/>
              </a:spcBef>
              <a:buClr>
                <a:schemeClr val="accent1"/>
              </a:buClr>
              <a:buSzPts val="2720"/>
              <a:buFont typeface="Times New Roman"/>
              <a:buChar char="●"/>
            </a:pPr>
            <a:endParaRPr lang="en-US" sz="3200" b="1" u="sng" dirty="0">
              <a:solidFill>
                <a:srgbClr val="000000"/>
              </a:solidFill>
              <a:latin typeface="Times New Roman"/>
              <a:cs typeface="Times New Roman"/>
              <a:sym typeface="Times New Roman"/>
            </a:endParaRPr>
          </a:p>
          <a:p>
            <a:pPr marL="342891" indent="-342891" algn="just">
              <a:lnSpc>
                <a:spcPct val="100000"/>
              </a:lnSpc>
              <a:spcBef>
                <a:spcPts val="0"/>
              </a:spcBef>
              <a:buClr>
                <a:schemeClr val="accent1"/>
              </a:buClr>
              <a:buSzPts val="2720"/>
              <a:buFont typeface="Times New Roman"/>
              <a:buChar char="●"/>
            </a:pPr>
            <a:endParaRPr dirty="0"/>
          </a:p>
          <a:p>
            <a:pPr marL="742932" lvl="1" indent="-285744" algn="just">
              <a:lnSpc>
                <a:spcPct val="150000"/>
              </a:lnSpc>
              <a:spcBef>
                <a:spcPts val="400"/>
              </a:spcBef>
              <a:buClr>
                <a:srgbClr val="C00000"/>
              </a:buClr>
              <a:buSzPts val="1700"/>
              <a:buFont typeface="Times New Roman"/>
              <a:buChar char="■"/>
            </a:pPr>
            <a:r>
              <a:rPr lang="en-US" sz="2000" dirty="0">
                <a:solidFill>
                  <a:srgbClr val="000000"/>
                </a:solidFill>
                <a:latin typeface="Times New Roman"/>
                <a:ea typeface="Times New Roman"/>
                <a:cs typeface="Times New Roman"/>
                <a:sym typeface="Times New Roman"/>
              </a:rPr>
              <a:t>ML/</a:t>
            </a:r>
            <a:r>
              <a:rPr lang="en-US" sz="2000" dirty="0">
                <a:solidFill>
                  <a:schemeClr val="bg2">
                    <a:lumMod val="50000"/>
                  </a:schemeClr>
                </a:solidFill>
                <a:latin typeface="Times New Roman"/>
                <a:ea typeface="Times New Roman"/>
                <a:cs typeface="Times New Roman"/>
                <a:sym typeface="Times New Roman"/>
              </a:rPr>
              <a:t>DL techniques have been adopted for the IoT security field for cyber-attacks</a:t>
            </a:r>
            <a:r>
              <a:rPr lang="en-US" sz="2000" dirty="0">
                <a:solidFill>
                  <a:schemeClr val="dk1"/>
                </a:solidFill>
                <a:latin typeface="Times New Roman"/>
                <a:ea typeface="Times New Roman"/>
                <a:cs typeface="Times New Roman"/>
                <a:sym typeface="Times New Roman"/>
              </a:rPr>
              <a:t>  </a:t>
            </a:r>
            <a:r>
              <a:rPr lang="en-US" sz="2000" dirty="0">
                <a:solidFill>
                  <a:schemeClr val="bg2">
                    <a:lumMod val="50000"/>
                  </a:schemeClr>
                </a:solidFill>
                <a:latin typeface="Times New Roman"/>
                <a:ea typeface="Times New Roman"/>
                <a:cs typeface="Times New Roman"/>
                <a:sym typeface="Times New Roman"/>
              </a:rPr>
              <a:t>as shown in [9,11,13,15,16]</a:t>
            </a:r>
          </a:p>
          <a:p>
            <a:pPr marL="457188" lvl="1" indent="0" algn="just">
              <a:lnSpc>
                <a:spcPct val="150000"/>
              </a:lnSpc>
              <a:spcBef>
                <a:spcPts val="400"/>
              </a:spcBef>
              <a:buClr>
                <a:srgbClr val="C00000"/>
              </a:buClr>
              <a:buSzPts val="1700"/>
              <a:buNone/>
            </a:pPr>
            <a:endParaRPr lang="en-US" sz="2000" dirty="0">
              <a:solidFill>
                <a:schemeClr val="dk1"/>
              </a:solidFill>
              <a:latin typeface="Times New Roman"/>
              <a:ea typeface="Times New Roman"/>
              <a:cs typeface="Times New Roman"/>
              <a:sym typeface="Times New Roman"/>
            </a:endParaRPr>
          </a:p>
          <a:p>
            <a:pPr marL="742932" lvl="1" indent="-285744" algn="just">
              <a:lnSpc>
                <a:spcPct val="150000"/>
              </a:lnSpc>
              <a:spcBef>
                <a:spcPts val="400"/>
              </a:spcBef>
              <a:buClr>
                <a:srgbClr val="C00000"/>
              </a:buClr>
              <a:buSzPts val="1700"/>
              <a:buFont typeface="Times New Roman"/>
              <a:buChar char="■"/>
            </a:pPr>
            <a:r>
              <a:rPr lang="en-US" sz="1800" dirty="0">
                <a:solidFill>
                  <a:srgbClr val="000000"/>
                </a:solidFill>
                <a:latin typeface="Times New Roman" panose="02020603050405020304" pitchFamily="18" charset="0"/>
                <a:ea typeface="Times New Roman"/>
                <a:cs typeface="Times New Roman" panose="02020603050405020304" pitchFamily="18" charset="0"/>
                <a:sym typeface="Times New Roman"/>
              </a:rPr>
              <a:t>Intrusion Detection  Systems (IDS) has been the preferred approach. IDS studies the behavior of the normal samples through their features, and any deviation can be detected as suspicious action on the device.</a:t>
            </a:r>
            <a:endParaRPr sz="2000" dirty="0"/>
          </a:p>
          <a:p>
            <a:pPr marL="457188" lvl="1" indent="0" algn="just">
              <a:lnSpc>
                <a:spcPct val="150000"/>
              </a:lnSpc>
              <a:spcBef>
                <a:spcPts val="400"/>
              </a:spcBef>
              <a:buClr>
                <a:srgbClr val="C00000"/>
              </a:buClr>
              <a:buSzPts val="1700"/>
              <a:buNone/>
            </a:pPr>
            <a:endParaRPr sz="1600" dirty="0">
              <a:solidFill>
                <a:schemeClr val="dk1"/>
              </a:solidFill>
              <a:latin typeface="Times New Roman"/>
              <a:ea typeface="Times New Roman"/>
              <a:cs typeface="Times New Roman"/>
              <a:sym typeface="Times New Roman"/>
            </a:endParaRPr>
          </a:p>
          <a:p>
            <a:pPr marL="742932" lvl="1" indent="-285744" algn="just">
              <a:lnSpc>
                <a:spcPct val="100000"/>
              </a:lnSpc>
              <a:spcBef>
                <a:spcPts val="320"/>
              </a:spcBef>
              <a:buSzPts val="1360"/>
              <a:buNone/>
            </a:pPr>
            <a:endParaRPr sz="1600" dirty="0">
              <a:solidFill>
                <a:schemeClr val="dk1"/>
              </a:solidFill>
              <a:latin typeface="Times New Roman"/>
              <a:ea typeface="Times New Roman"/>
              <a:cs typeface="Times New Roman"/>
              <a:sym typeface="Times New Roman"/>
            </a:endParaRPr>
          </a:p>
          <a:p>
            <a:pPr marL="342891" indent="-256534">
              <a:spcBef>
                <a:spcPts val="320"/>
              </a:spcBef>
              <a:buClr>
                <a:schemeClr val="accent1"/>
              </a:buClr>
              <a:buSzPts val="1360"/>
              <a:buNone/>
            </a:pPr>
            <a:endParaRPr sz="1600" dirty="0">
              <a:solidFill>
                <a:schemeClr val="dk1"/>
              </a:solidFill>
              <a:latin typeface="Times New Roman"/>
              <a:ea typeface="Times New Roman"/>
              <a:cs typeface="Times New Roman"/>
              <a:sym typeface="Times New Roman"/>
            </a:endParaRPr>
          </a:p>
        </p:txBody>
      </p:sp>
      <p:sp>
        <p:nvSpPr>
          <p:cNvPr id="108" name="Google Shape;108;p4"/>
          <p:cNvSpPr txBox="1"/>
          <p:nvPr/>
        </p:nvSpPr>
        <p:spPr>
          <a:xfrm>
            <a:off x="0" y="6126480"/>
            <a:ext cx="5974080" cy="537209"/>
          </a:xfrm>
          <a:prstGeom prst="rect">
            <a:avLst/>
          </a:prstGeom>
          <a:noFill/>
          <a:ln>
            <a:noFill/>
          </a:ln>
        </p:spPr>
        <p:txBody>
          <a:bodyPr spcFirstLastPara="1" wrap="square" lIns="92075" tIns="46025" rIns="92075" bIns="46025" anchor="ctr" anchorCtr="0">
            <a:noAutofit/>
          </a:bodyPr>
          <a:lstStyle/>
          <a:p>
            <a:pPr algn="ctr">
              <a:buSzPts val="800"/>
            </a:pPr>
            <a:r>
              <a:rPr lang="en-US" sz="1200" b="1" dirty="0"/>
              <a:t>Source: https://</a:t>
            </a:r>
            <a:r>
              <a:rPr lang="en-US" sz="1200" b="1" dirty="0" err="1"/>
              <a:t>link.springer.com</a:t>
            </a:r>
            <a:r>
              <a:rPr lang="en-US" sz="1200" b="1" dirty="0"/>
              <a:t>/article/10.1007/s11277-021-08994-z</a:t>
            </a:r>
            <a:endParaRPr sz="1200" b="1" dirty="0"/>
          </a:p>
        </p:txBody>
      </p:sp>
      <p:pic>
        <p:nvPicPr>
          <p:cNvPr id="5" name="Picture 4" descr="Chart&#10;&#10;Description automatically generated with medium confidence">
            <a:extLst>
              <a:ext uri="{FF2B5EF4-FFF2-40B4-BE49-F238E27FC236}">
                <a16:creationId xmlns:a16="http://schemas.microsoft.com/office/drawing/2014/main" id="{FBF264B2-BB21-B8E1-B701-E9D1D90A9A42}"/>
              </a:ext>
            </a:extLst>
          </p:cNvPr>
          <p:cNvPicPr>
            <a:picLocks noChangeAspect="1"/>
          </p:cNvPicPr>
          <p:nvPr/>
        </p:nvPicPr>
        <p:blipFill>
          <a:blip r:embed="rId3"/>
          <a:stretch>
            <a:fillRect/>
          </a:stretch>
        </p:blipFill>
        <p:spPr>
          <a:xfrm>
            <a:off x="0" y="2571749"/>
            <a:ext cx="6096000" cy="3634741"/>
          </a:xfrm>
          <a:prstGeom prst="rect">
            <a:avLst/>
          </a:prstGeom>
        </p:spPr>
      </p:pic>
    </p:spTree>
    <p:extLst>
      <p:ext uri="{BB962C8B-B14F-4D97-AF65-F5344CB8AC3E}">
        <p14:creationId xmlns:p14="http://schemas.microsoft.com/office/powerpoint/2010/main" val="3284424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7">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4"/>
          <p:cNvSpPr txBox="1">
            <a:spLocks noGrp="1"/>
          </p:cNvSpPr>
          <p:nvPr>
            <p:ph type="title"/>
          </p:nvPr>
        </p:nvSpPr>
        <p:spPr>
          <a:xfrm>
            <a:off x="173247" y="0"/>
            <a:ext cx="5393600" cy="1158949"/>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dirty="0"/>
              <a:t>Solutions cont’d</a:t>
            </a:r>
            <a:endParaRPr dirty="0"/>
          </a:p>
        </p:txBody>
      </p:sp>
      <p:sp>
        <p:nvSpPr>
          <p:cNvPr id="2" name="Subtitle 1">
            <a:extLst>
              <a:ext uri="{FF2B5EF4-FFF2-40B4-BE49-F238E27FC236}">
                <a16:creationId xmlns:a16="http://schemas.microsoft.com/office/drawing/2014/main" id="{4FB1474C-89E5-F94A-9393-D523E457FD99}"/>
              </a:ext>
            </a:extLst>
          </p:cNvPr>
          <p:cNvSpPr>
            <a:spLocks noGrp="1"/>
          </p:cNvSpPr>
          <p:nvPr>
            <p:ph type="subTitle" idx="1"/>
          </p:nvPr>
        </p:nvSpPr>
        <p:spPr/>
        <p:txBody>
          <a:bodyPr/>
          <a:lstStyle/>
          <a:p>
            <a:endParaRPr lang="en-EG" dirty="0"/>
          </a:p>
        </p:txBody>
      </p:sp>
      <p:sp>
        <p:nvSpPr>
          <p:cNvPr id="107" name="Google Shape;107;p4"/>
          <p:cNvSpPr txBox="1">
            <a:spLocks noGrp="1"/>
          </p:cNvSpPr>
          <p:nvPr>
            <p:ph type="body" idx="2"/>
          </p:nvPr>
        </p:nvSpPr>
        <p:spPr>
          <a:xfrm>
            <a:off x="5807035" y="965600"/>
            <a:ext cx="6384966" cy="4926900"/>
          </a:xfrm>
          <a:prstGeom prst="rect">
            <a:avLst/>
          </a:prstGeom>
          <a:noFill/>
          <a:ln>
            <a:noFill/>
          </a:ln>
        </p:spPr>
        <p:txBody>
          <a:bodyPr spcFirstLastPara="1" wrap="square" lIns="92075" tIns="46025" rIns="92075" bIns="46025" anchor="t" anchorCtr="0">
            <a:noAutofit/>
          </a:bodyPr>
          <a:lstStyle/>
          <a:p>
            <a:pPr marL="342891" indent="-342891" algn="just">
              <a:lnSpc>
                <a:spcPct val="100000"/>
              </a:lnSpc>
              <a:spcBef>
                <a:spcPts val="0"/>
              </a:spcBef>
              <a:buClr>
                <a:schemeClr val="accent1"/>
              </a:buClr>
              <a:buSzPts val="2720"/>
              <a:buFont typeface="Times New Roman"/>
              <a:buChar char="●"/>
            </a:pPr>
            <a:r>
              <a:rPr lang="en-US" sz="3200" b="1" u="sng" dirty="0">
                <a:solidFill>
                  <a:srgbClr val="000000"/>
                </a:solidFill>
                <a:latin typeface="Times New Roman"/>
                <a:ea typeface="Times New Roman"/>
                <a:cs typeface="Times New Roman"/>
                <a:sym typeface="Times New Roman"/>
              </a:rPr>
              <a:t>Centralized approaches</a:t>
            </a:r>
          </a:p>
          <a:p>
            <a:pPr marL="342891" indent="-342891" algn="just">
              <a:lnSpc>
                <a:spcPct val="100000"/>
              </a:lnSpc>
              <a:spcBef>
                <a:spcPts val="0"/>
              </a:spcBef>
              <a:buClr>
                <a:schemeClr val="accent1"/>
              </a:buClr>
              <a:buSzPts val="2720"/>
              <a:buFont typeface="Times New Roman"/>
              <a:buChar char="●"/>
            </a:pPr>
            <a:endParaRPr dirty="0"/>
          </a:p>
          <a:p>
            <a:pPr marL="742932" lvl="1" indent="-285744" algn="just">
              <a:lnSpc>
                <a:spcPct val="150000"/>
              </a:lnSpc>
              <a:spcBef>
                <a:spcPts val="400"/>
              </a:spcBef>
              <a:buClr>
                <a:srgbClr val="C00000"/>
              </a:buClr>
              <a:buSzPts val="1700"/>
              <a:buFont typeface="Times New Roman"/>
              <a:buChar char="■"/>
            </a:pPr>
            <a:r>
              <a:rPr lang="en-US" sz="2000" dirty="0">
                <a:solidFill>
                  <a:srgbClr val="000000"/>
                </a:solidFill>
                <a:latin typeface="Times New Roman"/>
                <a:ea typeface="Times New Roman"/>
                <a:cs typeface="Times New Roman"/>
                <a:sym typeface="Times New Roman"/>
              </a:rPr>
              <a:t>Intrusion  detection solutions:</a:t>
            </a:r>
          </a:p>
          <a:p>
            <a:pPr marL="742932" lvl="1" indent="-285744" algn="just">
              <a:lnSpc>
                <a:spcPct val="150000"/>
              </a:lnSpc>
              <a:spcBef>
                <a:spcPts val="400"/>
              </a:spcBef>
              <a:buClr>
                <a:srgbClr val="C00000"/>
              </a:buClr>
              <a:buSzPts val="1700"/>
              <a:buFont typeface="Times New Roman"/>
              <a:buChar char="■"/>
            </a:pPr>
            <a:endParaRPr lang="en-US" sz="2000" dirty="0">
              <a:solidFill>
                <a:srgbClr val="000000"/>
              </a:solidFill>
              <a:latin typeface="Times New Roman"/>
              <a:ea typeface="Times New Roman"/>
              <a:cs typeface="Times New Roman"/>
              <a:sym typeface="Times New Roman"/>
            </a:endParaRPr>
          </a:p>
          <a:p>
            <a:pPr marL="742938" lvl="1" indent="-285750" algn="just">
              <a:lnSpc>
                <a:spcPct val="150000"/>
              </a:lnSpc>
              <a:spcBef>
                <a:spcPts val="400"/>
              </a:spcBef>
              <a:buClr>
                <a:srgbClr val="C00000"/>
              </a:buClr>
              <a:buSzPts val="1700"/>
              <a:buFont typeface="Wingdings" pitchFamily="2" charset="2"/>
              <a:buChar char="Ø"/>
            </a:pPr>
            <a:r>
              <a:rPr lang="en-US" sz="1600" dirty="0">
                <a:solidFill>
                  <a:srgbClr val="000000"/>
                </a:solidFill>
                <a:latin typeface="Times New Roman"/>
                <a:ea typeface="Times New Roman"/>
                <a:cs typeface="Times New Roman"/>
                <a:sym typeface="Times New Roman"/>
              </a:rPr>
              <a:t>most of existing ML/DL approached depend on a central server, which gathers data from various IoT devices, and then trains global models. After this step, produced models are sent to each client that is concerned. </a:t>
            </a:r>
          </a:p>
          <a:p>
            <a:pPr marL="457188" lvl="1" indent="0" algn="just">
              <a:lnSpc>
                <a:spcPct val="150000"/>
              </a:lnSpc>
              <a:spcBef>
                <a:spcPts val="400"/>
              </a:spcBef>
              <a:buClr>
                <a:srgbClr val="C00000"/>
              </a:buClr>
              <a:buSzPts val="1700"/>
              <a:buNone/>
            </a:pPr>
            <a:endParaRPr dirty="0"/>
          </a:p>
          <a:p>
            <a:pPr marL="1600160" lvl="3" indent="-228594" algn="just">
              <a:lnSpc>
                <a:spcPct val="150000"/>
              </a:lnSpc>
              <a:spcBef>
                <a:spcPts val="320"/>
              </a:spcBef>
              <a:buClr>
                <a:schemeClr val="accent1"/>
              </a:buClr>
              <a:buSzPts val="1040"/>
              <a:buFont typeface="Noto Sans Symbols"/>
              <a:buChar char="◆"/>
            </a:pPr>
            <a:r>
              <a:rPr lang="en-US" sz="1600" dirty="0">
                <a:solidFill>
                  <a:srgbClr val="000000"/>
                </a:solidFill>
                <a:latin typeface="Times New Roman"/>
                <a:ea typeface="Times New Roman"/>
                <a:cs typeface="Times New Roman"/>
                <a:sym typeface="Times New Roman"/>
              </a:rPr>
              <a:t>these clients transmit their live sensitive data to the server for behavior evaluation and intrusion detection [23]. </a:t>
            </a:r>
            <a:endParaRPr sz="1600" dirty="0">
              <a:solidFill>
                <a:schemeClr val="dk1"/>
              </a:solidFill>
              <a:latin typeface="Times New Roman"/>
              <a:ea typeface="Times New Roman"/>
              <a:cs typeface="Times New Roman"/>
              <a:sym typeface="Times New Roman"/>
            </a:endParaRPr>
          </a:p>
          <a:p>
            <a:pPr marL="742932" lvl="1" indent="-285744" algn="just">
              <a:lnSpc>
                <a:spcPct val="100000"/>
              </a:lnSpc>
              <a:spcBef>
                <a:spcPts val="320"/>
              </a:spcBef>
              <a:buSzPts val="1360"/>
              <a:buNone/>
            </a:pPr>
            <a:endParaRPr sz="1600" dirty="0">
              <a:solidFill>
                <a:schemeClr val="dk1"/>
              </a:solidFill>
              <a:latin typeface="Times New Roman"/>
              <a:ea typeface="Times New Roman"/>
              <a:cs typeface="Times New Roman"/>
              <a:sym typeface="Times New Roman"/>
            </a:endParaRPr>
          </a:p>
          <a:p>
            <a:pPr marL="342891" indent="-256534">
              <a:spcBef>
                <a:spcPts val="320"/>
              </a:spcBef>
              <a:buClr>
                <a:schemeClr val="accent1"/>
              </a:buClr>
              <a:buSzPts val="1360"/>
              <a:buNone/>
            </a:pPr>
            <a:endParaRPr sz="1600" dirty="0">
              <a:solidFill>
                <a:schemeClr val="dk1"/>
              </a:solidFill>
              <a:latin typeface="Times New Roman"/>
              <a:ea typeface="Times New Roman"/>
              <a:cs typeface="Times New Roman"/>
              <a:sym typeface="Times New Roman"/>
            </a:endParaRPr>
          </a:p>
        </p:txBody>
      </p:sp>
      <p:sp>
        <p:nvSpPr>
          <p:cNvPr id="108" name="Google Shape;108;p4"/>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pic>
        <p:nvPicPr>
          <p:cNvPr id="4" name="Picture 3" descr="Diagram&#10;&#10;Description automatically generated">
            <a:extLst>
              <a:ext uri="{FF2B5EF4-FFF2-40B4-BE49-F238E27FC236}">
                <a16:creationId xmlns:a16="http://schemas.microsoft.com/office/drawing/2014/main" id="{78D272BF-9E17-644D-8B34-CA31915B5262}"/>
              </a:ext>
            </a:extLst>
          </p:cNvPr>
          <p:cNvPicPr>
            <a:picLocks noChangeAspect="1"/>
          </p:cNvPicPr>
          <p:nvPr/>
        </p:nvPicPr>
        <p:blipFill>
          <a:blip r:embed="rId3"/>
          <a:stretch>
            <a:fillRect/>
          </a:stretch>
        </p:blipFill>
        <p:spPr>
          <a:xfrm>
            <a:off x="0" y="1424763"/>
            <a:ext cx="6071191" cy="5029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7">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5"/>
          <p:cNvSpPr txBox="1">
            <a:spLocks noGrp="1"/>
          </p:cNvSpPr>
          <p:nvPr>
            <p:ph type="title"/>
          </p:nvPr>
        </p:nvSpPr>
        <p:spPr>
          <a:xfrm>
            <a:off x="500661" y="956930"/>
            <a:ext cx="11428400" cy="1651384"/>
          </a:xfrm>
          <a:prstGeom prst="rect">
            <a:avLst/>
          </a:prstGeom>
          <a:noFill/>
          <a:ln>
            <a:noFill/>
          </a:ln>
        </p:spPr>
        <p:txBody>
          <a:bodyPr spcFirstLastPara="1" wrap="square" lIns="92075" tIns="46025" rIns="92075" bIns="46025" anchor="ctr" anchorCtr="0">
            <a:noAutofit/>
          </a:bodyPr>
          <a:lstStyle/>
          <a:p>
            <a:pPr>
              <a:buClr>
                <a:schemeClr val="dk2"/>
              </a:buClr>
              <a:buSzPts val="4000"/>
            </a:pPr>
            <a:r>
              <a:rPr lang="en-US" sz="4000" dirty="0">
                <a:latin typeface="Times New Roman"/>
                <a:ea typeface="Times New Roman"/>
                <a:cs typeface="Times New Roman"/>
                <a:sym typeface="Times New Roman"/>
              </a:rPr>
              <a:t>Centralized approach issues for IoT devices anomaly detection</a:t>
            </a:r>
            <a:r>
              <a:rPr lang="en-US" sz="4000" dirty="0">
                <a:latin typeface="Helvetica Neue"/>
                <a:ea typeface="Helvetica Neue"/>
                <a:cs typeface="Helvetica Neue"/>
                <a:sym typeface="Helvetica Neue"/>
              </a:rPr>
              <a:t>.</a:t>
            </a:r>
            <a:br>
              <a:rPr lang="en-US" sz="4000" dirty="0">
                <a:solidFill>
                  <a:schemeClr val="dk1"/>
                </a:solidFill>
                <a:latin typeface="Times New Roman"/>
                <a:ea typeface="Times New Roman"/>
                <a:cs typeface="Times New Roman"/>
                <a:sym typeface="Times New Roman"/>
              </a:rPr>
            </a:br>
            <a:r>
              <a:rPr lang="en-US" sz="4000" b="0" dirty="0">
                <a:solidFill>
                  <a:schemeClr val="dk2"/>
                </a:solidFill>
                <a:latin typeface="Arial"/>
                <a:ea typeface="Arial"/>
                <a:cs typeface="Arial"/>
                <a:sym typeface="Arial"/>
              </a:rPr>
              <a:t> </a:t>
            </a:r>
            <a:endParaRPr dirty="0"/>
          </a:p>
        </p:txBody>
      </p:sp>
      <p:sp>
        <p:nvSpPr>
          <p:cNvPr id="117" name="Google Shape;117;p5"/>
          <p:cNvSpPr txBox="1">
            <a:spLocks noGrp="1"/>
          </p:cNvSpPr>
          <p:nvPr>
            <p:ph type="body" idx="4294967295"/>
          </p:nvPr>
        </p:nvSpPr>
        <p:spPr>
          <a:xfrm>
            <a:off x="-1" y="3487478"/>
            <a:ext cx="11791507" cy="3104708"/>
          </a:xfrm>
          <a:prstGeom prst="rect">
            <a:avLst/>
          </a:prstGeom>
          <a:noFill/>
          <a:ln>
            <a:noFill/>
          </a:ln>
        </p:spPr>
        <p:txBody>
          <a:bodyPr spcFirstLastPara="1" wrap="square" lIns="92075" tIns="46025" rIns="92075" bIns="46025" anchor="t" anchorCtr="0">
            <a:noAutofit/>
          </a:bodyPr>
          <a:lstStyle/>
          <a:p>
            <a:pPr marL="342891" indent="-342891" algn="just">
              <a:lnSpc>
                <a:spcPct val="100000"/>
              </a:lnSpc>
              <a:spcBef>
                <a:spcPts val="0"/>
              </a:spcBef>
              <a:buClr>
                <a:schemeClr val="accent1"/>
              </a:buClr>
              <a:buSzPts val="1700"/>
              <a:buFont typeface="Times New Roman"/>
              <a:buChar char="●"/>
            </a:pPr>
            <a:r>
              <a:rPr lang="en-US" sz="2000" b="1" dirty="0">
                <a:solidFill>
                  <a:srgbClr val="262626"/>
                </a:solidFill>
                <a:latin typeface="Times New Roman" panose="02020603050405020304" pitchFamily="18" charset="0"/>
                <a:ea typeface="Times New Roman"/>
                <a:cs typeface="Times New Roman" panose="02020603050405020304" pitchFamily="18" charset="0"/>
                <a:sym typeface="Times New Roman"/>
              </a:rPr>
              <a:t>Communication </a:t>
            </a:r>
            <a:r>
              <a:rPr lang="en-US" sz="2000" b="1" dirty="0">
                <a:solidFill>
                  <a:schemeClr val="accent1"/>
                </a:solidFill>
                <a:latin typeface="Times New Roman" panose="02020603050405020304" pitchFamily="18" charset="0"/>
                <a:ea typeface="Times New Roman"/>
                <a:cs typeface="Times New Roman" panose="02020603050405020304" pitchFamily="18" charset="0"/>
                <a:sym typeface="Times New Roman"/>
              </a:rPr>
              <a:t>overheads</a:t>
            </a:r>
            <a:endParaRPr sz="2000" b="1" dirty="0">
              <a:solidFill>
                <a:schemeClr val="accent1"/>
              </a:solidFill>
              <a:latin typeface="Times New Roman" panose="02020603050405020304" pitchFamily="18" charset="0"/>
              <a:ea typeface="Times New Roman"/>
              <a:cs typeface="Times New Roman" panose="02020603050405020304" pitchFamily="18" charset="0"/>
              <a:sym typeface="Times New Roman"/>
            </a:endParaRPr>
          </a:p>
          <a:p>
            <a:pPr marL="742939" lvl="1" indent="-285750" algn="just">
              <a:lnSpc>
                <a:spcPct val="100000"/>
              </a:lnSpc>
              <a:buClr>
                <a:srgbClr val="FF0000"/>
              </a:buClr>
              <a:buFont typeface="Wingdings" pitchFamily="2" charset="2"/>
              <a:buChar char="§"/>
            </a:pPr>
            <a:r>
              <a:rPr lang="en-US" sz="1800" dirty="0">
                <a:solidFill>
                  <a:srgbClr val="000000"/>
                </a:solidFill>
                <a:latin typeface="Times New Roman" panose="02020603050405020304" pitchFamily="18" charset="0"/>
                <a:ea typeface="Times New Roman"/>
                <a:cs typeface="Times New Roman" panose="02020603050405020304" pitchFamily="18" charset="0"/>
                <a:sym typeface="Times New Roman"/>
              </a:rPr>
              <a:t>the communication protocol scale is much smaller due to restrictions of packets size.</a:t>
            </a:r>
            <a:endParaRPr lang="en-US" dirty="0">
              <a:latin typeface="Times New Roman" panose="02020603050405020304" pitchFamily="18" charset="0"/>
              <a:cs typeface="Times New Roman" panose="02020603050405020304" pitchFamily="18" charset="0"/>
            </a:endParaRPr>
          </a:p>
          <a:p>
            <a:pPr marL="742939" lvl="1" indent="-285750" algn="just">
              <a:lnSpc>
                <a:spcPct val="100000"/>
              </a:lnSpc>
              <a:buClr>
                <a:srgbClr val="FF0000"/>
              </a:buClr>
              <a:buFont typeface="Wingdings" pitchFamily="2" charset="2"/>
              <a:buChar char="§"/>
            </a:pPr>
            <a:r>
              <a:rPr lang="en-US" sz="1800" dirty="0">
                <a:solidFill>
                  <a:srgbClr val="000000"/>
                </a:solidFill>
                <a:latin typeface="Times New Roman" panose="02020603050405020304" pitchFamily="18" charset="0"/>
                <a:ea typeface="Times New Roman"/>
                <a:cs typeface="Times New Roman" panose="02020603050405020304" pitchFamily="18" charset="0"/>
                <a:sym typeface="Times New Roman"/>
              </a:rPr>
              <a:t>The  centralized ML/DL techniques requires to send huge data over the network,</a:t>
            </a:r>
          </a:p>
          <a:p>
            <a:pPr marL="1102987" lvl="2" indent="-285750" algn="just">
              <a:lnSpc>
                <a:spcPct val="100000"/>
              </a:lnSpc>
              <a:buClr>
                <a:srgbClr val="FF0000"/>
              </a:buClr>
              <a:buFont typeface="Wingdings" pitchFamily="2" charset="2"/>
              <a:buChar char="Ø"/>
            </a:pPr>
            <a:r>
              <a:rPr lang="en-US" sz="1800" dirty="0">
                <a:solidFill>
                  <a:srgbClr val="000000"/>
                </a:solidFill>
                <a:latin typeface="Times New Roman" panose="02020603050405020304" pitchFamily="18" charset="0"/>
                <a:ea typeface="Times New Roman"/>
                <a:cs typeface="Times New Roman" panose="02020603050405020304" pitchFamily="18" charset="0"/>
                <a:sym typeface="Times New Roman"/>
              </a:rPr>
              <a:t> will cause the communication overheads because of limited communication resources.</a:t>
            </a:r>
          </a:p>
          <a:p>
            <a:pPr marL="1102987" lvl="2" indent="-285750" algn="just">
              <a:lnSpc>
                <a:spcPct val="100000"/>
              </a:lnSpc>
              <a:buClr>
                <a:srgbClr val="FF0000"/>
              </a:buClr>
              <a:buFont typeface="Wingdings" pitchFamily="2" charset="2"/>
              <a:buChar char="Ø"/>
            </a:pPr>
            <a:endParaRPr lang="en-US" sz="1800" dirty="0">
              <a:latin typeface="Times New Roman" panose="02020603050405020304" pitchFamily="18" charset="0"/>
              <a:cs typeface="Times New Roman" panose="02020603050405020304" pitchFamily="18" charset="0"/>
            </a:endParaRPr>
          </a:p>
          <a:p>
            <a:pPr marL="342900" algn="just">
              <a:lnSpc>
                <a:spcPct val="100000"/>
              </a:lnSpc>
              <a:buClr>
                <a:srgbClr val="FF0000"/>
              </a:buClr>
            </a:pPr>
            <a:r>
              <a:rPr lang="en-US" sz="2000" b="1" dirty="0">
                <a:solidFill>
                  <a:srgbClr val="000000"/>
                </a:solidFill>
                <a:latin typeface="Times New Roman" panose="02020603050405020304" pitchFamily="18" charset="0"/>
                <a:ea typeface="Times New Roman"/>
                <a:cs typeface="Times New Roman" panose="02020603050405020304" pitchFamily="18" charset="0"/>
                <a:sym typeface="Times New Roman"/>
              </a:rPr>
              <a:t>Privacy concern. </a:t>
            </a:r>
          </a:p>
          <a:p>
            <a:pPr marL="800100" lvl="1" algn="just">
              <a:lnSpc>
                <a:spcPct val="100000"/>
              </a:lnSpc>
              <a:buClr>
                <a:srgbClr val="FF0000"/>
              </a:buClr>
            </a:pPr>
            <a:r>
              <a:rPr lang="en-US" b="1" dirty="0">
                <a:solidFill>
                  <a:srgbClr val="000000"/>
                </a:solidFill>
                <a:latin typeface="Times New Roman" panose="02020603050405020304" pitchFamily="18" charset="0"/>
                <a:cs typeface="Times New Roman" panose="02020603050405020304" pitchFamily="18" charset="0"/>
                <a:sym typeface="Times New Roman"/>
              </a:rPr>
              <a:t>Data leakage</a:t>
            </a:r>
            <a:endParaRPr b="1" dirty="0">
              <a:latin typeface="Times New Roman" panose="02020603050405020304" pitchFamily="18" charset="0"/>
              <a:cs typeface="Times New Roman" panose="02020603050405020304" pitchFamily="18" charset="0"/>
            </a:endParaRPr>
          </a:p>
          <a:p>
            <a:pPr marL="1142971" lvl="2" indent="-228594" algn="just">
              <a:lnSpc>
                <a:spcPct val="100000"/>
              </a:lnSpc>
              <a:spcBef>
                <a:spcPts val="280"/>
              </a:spcBef>
              <a:buClr>
                <a:schemeClr val="accent1"/>
              </a:buClr>
              <a:buSzPts val="1190"/>
              <a:buFont typeface="Times New Roman"/>
              <a:buChar char="○"/>
            </a:pPr>
            <a:r>
              <a:rPr lang="en-US" b="1" dirty="0"/>
              <a:t>for scenarios where IoT device’s behavior include confidential data that would impact the security and privacy of owners when captured by attackers, owners are reluctant to provide their data to be used for training. </a:t>
            </a:r>
          </a:p>
          <a:p>
            <a:pPr marL="457189" lvl="1" indent="0" algn="just">
              <a:lnSpc>
                <a:spcPct val="100000"/>
              </a:lnSpc>
              <a:buNone/>
            </a:pPr>
            <a:endParaRPr sz="1800" dirty="0">
              <a:solidFill>
                <a:schemeClr val="dk1"/>
              </a:solidFill>
              <a:latin typeface="Times New Roman"/>
              <a:ea typeface="Times New Roman"/>
              <a:cs typeface="Times New Roman"/>
              <a:sym typeface="Times New Roman"/>
            </a:endParaRPr>
          </a:p>
          <a:p>
            <a:pPr marL="342891" indent="-245739">
              <a:buClr>
                <a:schemeClr val="accent1"/>
              </a:buClr>
              <a:buNone/>
            </a:pPr>
            <a:endParaRPr dirty="0">
              <a:solidFill>
                <a:schemeClr val="dk1"/>
              </a:solidFill>
              <a:latin typeface="Times New Roman"/>
              <a:ea typeface="Times New Roman"/>
              <a:cs typeface="Times New Roman"/>
              <a:sym typeface="Times New Roman"/>
            </a:endParaRPr>
          </a:p>
        </p:txBody>
      </p:sp>
      <p:sp>
        <p:nvSpPr>
          <p:cNvPr id="118" name="Google Shape;118;p5"/>
          <p:cNvSpPr txBox="1"/>
          <p:nvPr/>
        </p:nvSpPr>
        <p:spPr>
          <a:xfrm>
            <a:off x="1524000" y="6553200"/>
            <a:ext cx="9144000" cy="304800"/>
          </a:xfrm>
          <a:prstGeom prst="rect">
            <a:avLst/>
          </a:prstGeom>
          <a:noFill/>
          <a:ln>
            <a:noFill/>
          </a:ln>
        </p:spPr>
        <p:txBody>
          <a:bodyPr spcFirstLastPara="1" wrap="square" lIns="92075" tIns="46025" rIns="92075" bIns="46025" anchor="ctr" anchorCtr="0">
            <a:noAutofit/>
          </a:bodyPr>
          <a:lstStyle/>
          <a:p>
            <a:pPr algn="ctr">
              <a:buSzPts val="800"/>
            </a:pPr>
            <a:r>
              <a:rPr lang="en-US" sz="800"/>
              <a:t>Document Classification: </a:t>
            </a:r>
            <a:r>
              <a:rPr lang="en-US" sz="800">
                <a:solidFill>
                  <a:srgbClr val="00C000"/>
                </a:solidFill>
              </a:rPr>
              <a:t>Unclassified</a:t>
            </a:r>
            <a:endParaRPr sz="1092"/>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7">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7">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4113</TotalTime>
  <Words>2961</Words>
  <Application>Microsoft Macintosh PowerPoint</Application>
  <PresentationFormat>Widescreen</PresentationFormat>
  <Paragraphs>343</Paragraphs>
  <Slides>41</Slides>
  <Notes>19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41</vt:i4>
      </vt:variant>
    </vt:vector>
  </HeadingPairs>
  <TitlesOfParts>
    <vt:vector size="54" baseType="lpstr">
      <vt:lpstr>Noto Sans Symbols</vt:lpstr>
      <vt:lpstr>微软雅黑</vt:lpstr>
      <vt:lpstr>Wingdings</vt:lpstr>
      <vt:lpstr>Calibri</vt:lpstr>
      <vt:lpstr>Roboto</vt:lpstr>
      <vt:lpstr>PT Sans Narrow</vt:lpstr>
      <vt:lpstr>Helvetica Neue</vt:lpstr>
      <vt:lpstr>Helvetica</vt:lpstr>
      <vt:lpstr>Aharoni</vt:lpstr>
      <vt:lpstr>Times New Roman</vt:lpstr>
      <vt:lpstr>Open Sans</vt:lpstr>
      <vt:lpstr>Arial</vt:lpstr>
      <vt:lpstr>Tropic</vt:lpstr>
      <vt:lpstr> Unsupervised anomalies detection in IoT/IIoT edge devices’ networks in federated learning settings.   Niyomukiza Thamar.     </vt:lpstr>
      <vt:lpstr>Outline </vt:lpstr>
      <vt:lpstr>Introduction </vt:lpstr>
      <vt:lpstr>PowerPoint Presentation</vt:lpstr>
      <vt:lpstr>Implications</vt:lpstr>
      <vt:lpstr>Overview </vt:lpstr>
      <vt:lpstr>Anomaly detection approaches </vt:lpstr>
      <vt:lpstr>Solutions cont’d</vt:lpstr>
      <vt:lpstr>Centralized approach issues for IoT devices anomaly detection.  </vt:lpstr>
      <vt:lpstr>Data regulatory </vt:lpstr>
      <vt:lpstr>What could be the solution?</vt:lpstr>
      <vt:lpstr>Distributed ML.</vt:lpstr>
      <vt:lpstr>Synchronous Federated learning</vt:lpstr>
      <vt:lpstr>FL</vt:lpstr>
      <vt:lpstr>FL</vt:lpstr>
      <vt:lpstr>FL</vt:lpstr>
      <vt:lpstr>FL</vt:lpstr>
      <vt:lpstr>FL</vt:lpstr>
      <vt:lpstr>FedAvg algorithm </vt:lpstr>
      <vt:lpstr>FL – Malware detection  in IoT networks</vt:lpstr>
      <vt:lpstr>Cont’d </vt:lpstr>
      <vt:lpstr>Statistical Heterogeneity</vt:lpstr>
      <vt:lpstr>Motivation for the project</vt:lpstr>
      <vt:lpstr>Problem statement.</vt:lpstr>
      <vt:lpstr>Project   Objectives </vt:lpstr>
      <vt:lpstr>Project Goal</vt:lpstr>
      <vt:lpstr>Architecture / Design </vt:lpstr>
      <vt:lpstr>Technical Approach (methodology) </vt:lpstr>
      <vt:lpstr>Auto Encoder For Anomaly Detection</vt:lpstr>
      <vt:lpstr>Technical Approach (methodology) </vt:lpstr>
      <vt:lpstr>Technical Approach (methodology) </vt:lpstr>
      <vt:lpstr>Candidate dataset(s) to be used  </vt:lpstr>
      <vt:lpstr>Candidate dataset(s) to be used  </vt:lpstr>
      <vt:lpstr>Candidate dataset(s) to be used  </vt:lpstr>
      <vt:lpstr>Evaluation metrics </vt:lpstr>
      <vt:lpstr>Model Comparison  </vt:lpstr>
      <vt:lpstr>  Model Comparison   </vt:lpstr>
      <vt:lpstr>Conclusion/ work in progress </vt:lpstr>
      <vt:lpstr>Reference</vt:lpstr>
      <vt:lpstr>Reference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Luebke</dc:creator>
  <cp:lastModifiedBy>thamarniyo</cp:lastModifiedBy>
  <cp:revision>110</cp:revision>
  <dcterms:created xsi:type="dcterms:W3CDTF">1998-11-02T19:17:54Z</dcterms:created>
  <dcterms:modified xsi:type="dcterms:W3CDTF">2023-02-28T18:00:15Z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emplateType">
    <vt:i4>1</vt:i4>
  </property>
  <property fmtid="{D5CDD505-2E9C-101B-9397-08002B2CF9AE}" pid="3" name="GraphicType">
    <vt:i4>2</vt:i4>
  </property>
  <property fmtid="{D5CDD505-2E9C-101B-9397-08002B2CF9AE}" pid="4" name="Compression">
    <vt:i4>95</vt:i4>
  </property>
  <property fmtid="{D5CDD505-2E9C-101B-9397-08002B2CF9AE}" pid="5" name="ScreenSize">
    <vt:i4>3</vt:i4>
  </property>
  <property fmtid="{D5CDD505-2E9C-101B-9397-08002B2CF9AE}" pid="6" name="ScreenUsage">
    <vt:i4>2</vt:i4>
  </property>
  <property fmtid="{D5CDD505-2E9C-101B-9397-08002B2CF9AE}" pid="7" name="MailAddress">
    <vt:lpwstr>luebke@cs.virginia.edu</vt:lpwstr>
  </property>
  <property fmtid="{D5CDD505-2E9C-101B-9397-08002B2CF9AE}" pid="8" name="HomePage">
    <vt:lpwstr>http://www.cs.virginia.edu/~luebke</vt:lpwstr>
  </property>
  <property fmtid="{D5CDD505-2E9C-101B-9397-08002B2CF9AE}" pid="9" name="Other">
    <vt:lpwstr/>
  </property>
  <property fmtid="{D5CDD505-2E9C-101B-9397-08002B2CF9AE}" pid="10" name="DownloadOriginal">
    <vt:bool>true</vt:bool>
  </property>
  <property fmtid="{D5CDD505-2E9C-101B-9397-08002B2CF9AE}" pid="11" name="DownloadIEButton">
    <vt:bool>false</vt:bool>
  </property>
  <property fmtid="{D5CDD505-2E9C-101B-9397-08002B2CF9AE}" pid="12" name="UseBrowserColor">
    <vt:bool>true</vt:bool>
  </property>
  <property fmtid="{D5CDD505-2E9C-101B-9397-08002B2CF9AE}" pid="13" name="BackColor">
    <vt:i4>15132390</vt:i4>
  </property>
  <property fmtid="{D5CDD505-2E9C-101B-9397-08002B2CF9AE}" pid="14" name="TextColor">
    <vt:i4>0</vt:i4>
  </property>
  <property fmtid="{D5CDD505-2E9C-101B-9397-08002B2CF9AE}" pid="15" name="LinkColor">
    <vt:i4>16711782</vt:i4>
  </property>
  <property fmtid="{D5CDD505-2E9C-101B-9397-08002B2CF9AE}" pid="16" name="VisitedColor">
    <vt:i4>10040268</vt:i4>
  </property>
  <property fmtid="{D5CDD505-2E9C-101B-9397-08002B2CF9AE}" pid="17" name="TransparentButton">
    <vt:i4>0</vt:i4>
  </property>
  <property fmtid="{D5CDD505-2E9C-101B-9397-08002B2CF9AE}" pid="18" name="ButtonType">
    <vt:i4>4</vt:i4>
  </property>
  <property fmtid="{D5CDD505-2E9C-101B-9397-08002B2CF9AE}" pid="19" name="ShowNotes">
    <vt:bool>false</vt:bool>
  </property>
  <property fmtid="{D5CDD505-2E9C-101B-9397-08002B2CF9AE}" pid="20" name="NavBtnPos">
    <vt:i4>1</vt:i4>
  </property>
  <property fmtid="{D5CDD505-2E9C-101B-9397-08002B2CF9AE}" pid="21" name="OutputDir">
    <vt:lpwstr>F:\public_html\cs332</vt:lpwstr>
  </property>
  <property fmtid="{D5CDD505-2E9C-101B-9397-08002B2CF9AE}" pid="22" name="docIndexRef">
    <vt:lpwstr>87d423a9-bcd4-4558-8d31-b0af5877865c</vt:lpwstr>
  </property>
  <property fmtid="{D5CDD505-2E9C-101B-9397-08002B2CF9AE}" pid="23" name="bjSaver">
    <vt:lpwstr>w9hxEzBeEDZTMZLC+6EXPhdUpajUIFFx</vt:lpwstr>
  </property>
  <property fmtid="{D5CDD505-2E9C-101B-9397-08002B2CF9AE}" pid="24" name="bjDocumentLabelXML">
    <vt:lpwstr>&lt;?xml version="1.0" encoding="us-ascii"?&gt;&lt;sisl xmlns:xsd="http://www.w3.org/2001/XMLSchema" xmlns:xsi="http://www.w3.org/2001/XMLSchema-instance" sislVersion="0" policy="ebd0b5db-37e2-4367-ba91-2c550745bb1c" origin="userSelected" xmlns="http://www.boldonj</vt:lpwstr>
  </property>
  <property fmtid="{D5CDD505-2E9C-101B-9397-08002B2CF9AE}" pid="25" name="bjDocumentLabelXML-0">
    <vt:lpwstr>ames.com/2008/01/sie/internal/label"&gt;&lt;element uid="id_classification_nonbusiness" value="" /&gt;&lt;/sisl&gt;</vt:lpwstr>
  </property>
  <property fmtid="{D5CDD505-2E9C-101B-9397-08002B2CF9AE}" pid="26" name="bjDocumentSecurityLabel">
    <vt:lpwstr>Unclassified</vt:lpwstr>
  </property>
</Properties>
</file>